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6" r:id="rId7"/>
    <p:sldId id="268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2005B"/>
    <a:srgbClr val="E20000"/>
    <a:srgbClr val="ABDB77"/>
    <a:srgbClr val="FFCDCD"/>
    <a:srgbClr val="FFE1E1"/>
    <a:srgbClr val="E7F4D8"/>
    <a:srgbClr val="FF93BF"/>
    <a:srgbClr val="E2CFF1"/>
    <a:srgbClr val="F7C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70" y="65616"/>
            <a:ext cx="8738060" cy="491515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ttangolo 4"/>
          <p:cNvSpPr/>
          <p:nvPr/>
        </p:nvSpPr>
        <p:spPr>
          <a:xfrm>
            <a:off x="853507" y="5185617"/>
            <a:ext cx="108039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dirty="0" smtClean="0">
                <a:ln/>
                <a:solidFill>
                  <a:srgbClr val="C00000"/>
                </a:solidFill>
              </a:rPr>
              <a:t>«Avviamento sequenze temporali e abbinamenti»</a:t>
            </a:r>
            <a:endParaRPr lang="it-IT" sz="4000" b="1" dirty="0">
              <a:ln/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07489" y="589350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Editing</a:t>
            </a:r>
          </a:p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Elisabetta Scuotto</a:t>
            </a:r>
          </a:p>
        </p:txBody>
      </p:sp>
    </p:spTree>
    <p:extLst>
      <p:ext uri="{BB962C8B-B14F-4D97-AF65-F5344CB8AC3E}">
        <p14:creationId xmlns:p14="http://schemas.microsoft.com/office/powerpoint/2010/main" val="14253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3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133801" y="2494657"/>
            <a:ext cx="5220000" cy="368230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6133801" y="243827"/>
            <a:ext cx="5583685" cy="22508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DOPO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8199" y="2494658"/>
            <a:ext cx="5220000" cy="37009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flipH="1">
            <a:off x="473142" y="243827"/>
            <a:ext cx="5585057" cy="225083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PRIMA</a:t>
            </a:r>
            <a:endParaRPr lang="it-IT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685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897287" y="2494657"/>
            <a:ext cx="3456514" cy="368230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7897287" y="243827"/>
            <a:ext cx="3960000" cy="22508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DOPO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8199" y="2494658"/>
            <a:ext cx="3491743" cy="37009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flipH="1">
            <a:off x="369942" y="243827"/>
            <a:ext cx="3960000" cy="225083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PRIMA</a:t>
            </a:r>
            <a:endParaRPr lang="it-IT" sz="3600" b="1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06112" y="806720"/>
            <a:ext cx="3415004" cy="1125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ADESSO</a:t>
            </a:r>
            <a:endParaRPr lang="it-IT" sz="3600" dirty="0"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06112" y="2494658"/>
            <a:ext cx="3415004" cy="370096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ADESSO</a:t>
            </a:r>
            <a:endParaRPr lang="it-IT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368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897287" y="2494657"/>
            <a:ext cx="3456514" cy="368230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7897287" y="243827"/>
            <a:ext cx="3960000" cy="22508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DOMANI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8199" y="2494658"/>
            <a:ext cx="3491743" cy="37009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flipH="1">
            <a:off x="369942" y="243827"/>
            <a:ext cx="3960000" cy="225083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IERI</a:t>
            </a:r>
            <a:endParaRPr lang="it-IT" sz="3600" b="1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06112" y="806720"/>
            <a:ext cx="3415004" cy="1125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OGGI</a:t>
            </a:r>
            <a:endParaRPr lang="it-IT" sz="3600" dirty="0"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06112" y="2494658"/>
            <a:ext cx="3415004" cy="370096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ADESSO</a:t>
            </a:r>
            <a:endParaRPr lang="it-IT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812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8253945" y="2858552"/>
            <a:ext cx="3600000" cy="36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253945" y="1460500"/>
            <a:ext cx="3600000" cy="11250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3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8055" y="2858552"/>
            <a:ext cx="3600000" cy="36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flipH="1">
            <a:off x="338054" y="1485960"/>
            <a:ext cx="3600000" cy="11250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1</a:t>
            </a:r>
            <a:endParaRPr lang="it-IT" sz="3600" b="1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95999" y="1485960"/>
            <a:ext cx="3600000" cy="1125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2</a:t>
            </a:r>
            <a:endParaRPr lang="it-IT" sz="3600" dirty="0"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296000" y="2858552"/>
            <a:ext cx="3600000" cy="36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ADESSO</a:t>
            </a:r>
            <a:endParaRPr lang="it-IT" sz="3600" dirty="0">
              <a:latin typeface="+mj-lt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SEQUENZE a 3: </a:t>
            </a:r>
            <a:r>
              <a:rPr lang="it-IT" sz="1400" dirty="0" smtClean="0"/>
              <a:t>Coprire questa frase con striscia di velcro.  </a:t>
            </a:r>
            <a:endParaRPr lang="it-I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8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257990" y="1825625"/>
            <a:ext cx="2520000" cy="11250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3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5644" y="3303816"/>
            <a:ext cx="2520000" cy="25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flipH="1">
            <a:off x="505644" y="1825625"/>
            <a:ext cx="2520000" cy="11250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1</a:t>
            </a:r>
            <a:endParaRPr lang="it-IT" sz="3600" b="1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81817" y="1825625"/>
            <a:ext cx="2520000" cy="1125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+mj-lt"/>
              </a:rPr>
              <a:t>2</a:t>
            </a:r>
            <a:endParaRPr lang="it-IT" sz="3600" dirty="0">
              <a:latin typeface="+mj-lt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381817" y="3303815"/>
            <a:ext cx="2520000" cy="25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257990" y="3303815"/>
            <a:ext cx="2520000" cy="25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9134163" y="3303815"/>
            <a:ext cx="2520000" cy="25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9134163" y="1825625"/>
            <a:ext cx="2520000" cy="1125043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4</a:t>
            </a:r>
            <a:endParaRPr lang="it-IT" sz="3600" b="1" dirty="0">
              <a:latin typeface="+mj-lt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0" y="11977"/>
            <a:ext cx="121920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solidFill>
                  <a:srgbClr val="FF0000"/>
                </a:solidFill>
              </a:rPr>
              <a:t>SEQUENZE a 4: </a:t>
            </a:r>
            <a:r>
              <a:rPr lang="it-IT" sz="1400" dirty="0" smtClean="0"/>
              <a:t>Coprire questa frase con striscia di velcro </a:t>
            </a:r>
            <a:r>
              <a:rPr lang="it-IT" sz="1400" b="1" u="sng" dirty="0" smtClean="0">
                <a:solidFill>
                  <a:srgbClr val="C00000"/>
                </a:solidFill>
              </a:rPr>
              <a:t>FASE 1:</a:t>
            </a:r>
            <a:r>
              <a:rPr lang="it-IT" sz="1400" dirty="0" smtClean="0"/>
              <a:t> disporre due immagini invertite: </a:t>
            </a:r>
            <a:r>
              <a:rPr lang="it-IT" sz="1400" dirty="0"/>
              <a:t>(1-2-</a:t>
            </a:r>
            <a:r>
              <a:rPr lang="it-IT" sz="1400" dirty="0">
                <a:solidFill>
                  <a:srgbClr val="C00000"/>
                </a:solidFill>
              </a:rPr>
              <a:t>4-3</a:t>
            </a:r>
            <a:r>
              <a:rPr lang="it-IT" sz="1400" dirty="0"/>
              <a:t>), (1-</a:t>
            </a:r>
            <a:r>
              <a:rPr lang="it-IT" sz="1400" dirty="0">
                <a:solidFill>
                  <a:srgbClr val="C00000"/>
                </a:solidFill>
              </a:rPr>
              <a:t>3-2</a:t>
            </a:r>
            <a:r>
              <a:rPr lang="it-IT" sz="1400" dirty="0"/>
              <a:t>-4),</a:t>
            </a:r>
            <a:r>
              <a:rPr lang="it-IT" sz="1400" dirty="0">
                <a:solidFill>
                  <a:srgbClr val="00B050"/>
                </a:solidFill>
              </a:rPr>
              <a:t> </a:t>
            </a:r>
            <a:r>
              <a:rPr lang="it-IT" sz="1400" dirty="0" smtClean="0"/>
              <a:t>(</a:t>
            </a:r>
            <a:r>
              <a:rPr lang="it-IT" sz="1400" dirty="0">
                <a:solidFill>
                  <a:srgbClr val="C00000"/>
                </a:solidFill>
              </a:rPr>
              <a:t>2-1</a:t>
            </a:r>
            <a:r>
              <a:rPr lang="it-IT" sz="1400" dirty="0"/>
              <a:t>-3-4) </a:t>
            </a:r>
            <a:r>
              <a:rPr lang="it-IT" sz="1400" dirty="0" smtClean="0"/>
              <a:t>), (</a:t>
            </a:r>
            <a:r>
              <a:rPr lang="it-IT" sz="1400" dirty="0" smtClean="0">
                <a:solidFill>
                  <a:srgbClr val="C00000"/>
                </a:solidFill>
              </a:rPr>
              <a:t>4</a:t>
            </a:r>
            <a:r>
              <a:rPr lang="it-IT" sz="1400" dirty="0" smtClean="0"/>
              <a:t>-2-3-</a:t>
            </a:r>
            <a:r>
              <a:rPr lang="it-IT" sz="1400" dirty="0" smtClean="0">
                <a:solidFill>
                  <a:srgbClr val="C00000"/>
                </a:solidFill>
              </a:rPr>
              <a:t>1</a:t>
            </a:r>
            <a:r>
              <a:rPr lang="it-IT" sz="1400" dirty="0" smtClean="0"/>
              <a:t>); </a:t>
            </a:r>
            <a:r>
              <a:rPr lang="it-IT" sz="1400" b="1" u="sng" dirty="0" smtClean="0">
                <a:solidFill>
                  <a:srgbClr val="C00000"/>
                </a:solidFill>
              </a:rPr>
              <a:t>FASE 2</a:t>
            </a:r>
            <a:r>
              <a:rPr lang="it-IT" sz="1400" dirty="0" smtClean="0"/>
              <a:t> </a:t>
            </a:r>
            <a:r>
              <a:rPr lang="it-IT" sz="1400" dirty="0"/>
              <a:t>disporre </a:t>
            </a:r>
            <a:r>
              <a:rPr lang="it-IT" sz="1400" dirty="0" smtClean="0"/>
              <a:t>tre immagini invertite: (1-</a:t>
            </a:r>
            <a:r>
              <a:rPr lang="it-IT" sz="1400" dirty="0" smtClean="0">
                <a:solidFill>
                  <a:srgbClr val="C00000"/>
                </a:solidFill>
              </a:rPr>
              <a:t>4-2-3</a:t>
            </a:r>
            <a:r>
              <a:rPr lang="it-IT" sz="1400" dirty="0" smtClean="0"/>
              <a:t>); </a:t>
            </a:r>
            <a:r>
              <a:rPr lang="it-IT" sz="1400" dirty="0"/>
              <a:t>(</a:t>
            </a:r>
            <a:r>
              <a:rPr lang="it-IT" sz="1400" dirty="0">
                <a:solidFill>
                  <a:srgbClr val="C00000"/>
                </a:solidFill>
              </a:rPr>
              <a:t>3</a:t>
            </a:r>
            <a:r>
              <a:rPr lang="it-IT" sz="1400" dirty="0"/>
              <a:t>-2-</a:t>
            </a:r>
            <a:r>
              <a:rPr lang="it-IT" sz="1400" dirty="0">
                <a:solidFill>
                  <a:srgbClr val="C00000"/>
                </a:solidFill>
              </a:rPr>
              <a:t>4-1</a:t>
            </a:r>
            <a:r>
              <a:rPr lang="it-IT" sz="1400" dirty="0"/>
              <a:t>); (</a:t>
            </a:r>
            <a:r>
              <a:rPr lang="it-IT" sz="1400" dirty="0">
                <a:solidFill>
                  <a:srgbClr val="C00000"/>
                </a:solidFill>
              </a:rPr>
              <a:t>4-1</a:t>
            </a:r>
            <a:r>
              <a:rPr lang="it-IT" sz="1400" dirty="0"/>
              <a:t>-3-</a:t>
            </a:r>
            <a:r>
              <a:rPr lang="it-IT" sz="1400" dirty="0">
                <a:solidFill>
                  <a:srgbClr val="C00000"/>
                </a:solidFill>
              </a:rPr>
              <a:t>2</a:t>
            </a:r>
            <a:r>
              <a:rPr lang="it-IT" sz="1400" dirty="0" smtClean="0"/>
              <a:t>); </a:t>
            </a:r>
            <a:r>
              <a:rPr lang="it-IT" sz="1400" dirty="0" smtClean="0">
                <a:solidFill>
                  <a:srgbClr val="C00000"/>
                </a:solidFill>
              </a:rPr>
              <a:t>(3-1-2</a:t>
            </a:r>
            <a:r>
              <a:rPr lang="it-IT" sz="1400" dirty="0" smtClean="0"/>
              <a:t>-4);</a:t>
            </a:r>
            <a:r>
              <a:rPr lang="it-IT" sz="1400" b="1" u="sng" dirty="0" smtClean="0">
                <a:solidFill>
                  <a:srgbClr val="C00000"/>
                </a:solidFill>
              </a:rPr>
              <a:t>FASE 4: </a:t>
            </a:r>
            <a:r>
              <a:rPr lang="it-IT" sz="1400" dirty="0"/>
              <a:t>disporre </a:t>
            </a:r>
            <a:r>
              <a:rPr lang="it-IT" sz="1400" dirty="0" smtClean="0"/>
              <a:t>le combinazioni di tutte e 4 le immagini invertite </a:t>
            </a:r>
            <a:r>
              <a:rPr lang="it-IT" sz="1400" dirty="0">
                <a:solidFill>
                  <a:srgbClr val="C00000"/>
                </a:solidFill>
              </a:rPr>
              <a:t> (4-3-2-1</a:t>
            </a:r>
            <a:r>
              <a:rPr lang="it-IT" sz="1400" dirty="0" smtClean="0">
                <a:solidFill>
                  <a:srgbClr val="C00000"/>
                </a:solidFill>
              </a:rPr>
              <a:t>); </a:t>
            </a:r>
            <a:r>
              <a:rPr lang="it-IT" sz="1400" dirty="0" smtClean="0"/>
              <a:t>(</a:t>
            </a:r>
            <a:r>
              <a:rPr lang="it-IT" sz="1400" dirty="0" smtClean="0">
                <a:solidFill>
                  <a:srgbClr val="C00000"/>
                </a:solidFill>
              </a:rPr>
              <a:t>4-3-1-2); (4-1-2-3) ecc.</a:t>
            </a:r>
            <a:endParaRPr lang="it-IT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3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418054" y="141190"/>
            <a:ext cx="4460232" cy="32644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flipH="1">
            <a:off x="1418054" y="141190"/>
            <a:ext cx="4460232" cy="4827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1</a:t>
            </a:r>
            <a:endParaRPr lang="it-IT" sz="3600" b="1" dirty="0"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418054" y="3423138"/>
            <a:ext cx="4460232" cy="32644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5878286" y="141190"/>
            <a:ext cx="4460232" cy="32644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78286" y="3423138"/>
            <a:ext cx="4460232" cy="32644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 flipH="1">
            <a:off x="5878286" y="141190"/>
            <a:ext cx="4460232" cy="4827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2</a:t>
            </a:r>
            <a:endParaRPr lang="it-IT" sz="3600" b="1" dirty="0">
              <a:latin typeface="+mj-lt"/>
            </a:endParaRPr>
          </a:p>
        </p:txBody>
      </p:sp>
      <p:sp>
        <p:nvSpPr>
          <p:cNvPr id="16" name="Rettangolo 15"/>
          <p:cNvSpPr/>
          <p:nvPr/>
        </p:nvSpPr>
        <p:spPr>
          <a:xfrm flipH="1">
            <a:off x="1418054" y="3423138"/>
            <a:ext cx="4460232" cy="482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3</a:t>
            </a:r>
            <a:endParaRPr lang="it-IT" sz="3600" b="1" dirty="0">
              <a:latin typeface="+mj-lt"/>
            </a:endParaRPr>
          </a:p>
        </p:txBody>
      </p:sp>
      <p:sp>
        <p:nvSpPr>
          <p:cNvPr id="17" name="Rettangolo 16"/>
          <p:cNvSpPr/>
          <p:nvPr/>
        </p:nvSpPr>
        <p:spPr>
          <a:xfrm flipH="1">
            <a:off x="5878286" y="3423138"/>
            <a:ext cx="4460232" cy="48279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atin typeface="+mj-lt"/>
              </a:rPr>
              <a:t>4</a:t>
            </a:r>
            <a:endParaRPr lang="it-IT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337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ABBINAMENTI: </a:t>
            </a:r>
            <a:r>
              <a:rPr lang="it-IT" sz="1400" dirty="0" smtClean="0"/>
              <a:t>Coprire questa frase con striscia di velcro. </a:t>
            </a:r>
            <a:r>
              <a:rPr lang="it-IT" sz="1400" b="1" dirty="0" smtClean="0">
                <a:solidFill>
                  <a:srgbClr val="C00000"/>
                </a:solidFill>
              </a:rPr>
              <a:t>FASE 1</a:t>
            </a:r>
            <a:r>
              <a:rPr lang="it-IT" sz="1400" dirty="0" smtClean="0"/>
              <a:t>: Attaccare nel riquadro BLU immagine da abbinare a quella sulla striscia gialla che va </a:t>
            </a:r>
            <a:r>
              <a:rPr lang="it-IT" sz="1400" b="1" u="sng" dirty="0" smtClean="0"/>
              <a:t>staccata</a:t>
            </a:r>
            <a:r>
              <a:rPr lang="it-IT" sz="1400" dirty="0" smtClean="0"/>
              <a:t> e messa nel riquadro ROSSO. </a:t>
            </a:r>
            <a:r>
              <a:rPr lang="it-IT" sz="1400" dirty="0" smtClean="0">
                <a:solidFill>
                  <a:srgbClr val="C00000"/>
                </a:solidFill>
              </a:rPr>
              <a:t>FASE 2:</a:t>
            </a:r>
            <a:r>
              <a:rPr lang="it-IT" sz="1400" dirty="0" smtClean="0"/>
              <a:t> inserire 1 o 2 carte di «disturbo» che non sono abbinabili cioè. Esempio </a:t>
            </a:r>
            <a:r>
              <a:rPr lang="it-IT" sz="1400" dirty="0" smtClean="0">
                <a:solidFill>
                  <a:srgbClr val="0070C0"/>
                </a:solidFill>
              </a:rPr>
              <a:t>CUCCIA</a:t>
            </a:r>
            <a:r>
              <a:rPr lang="it-IT" sz="1400" dirty="0" smtClean="0"/>
              <a:t> - </a:t>
            </a:r>
            <a:r>
              <a:rPr lang="it-IT" sz="1400" dirty="0" smtClean="0">
                <a:solidFill>
                  <a:srgbClr val="C00000"/>
                </a:solidFill>
              </a:rPr>
              <a:t>CANE + </a:t>
            </a:r>
            <a:r>
              <a:rPr lang="it-IT" sz="1400" dirty="0" smtClean="0">
                <a:solidFill>
                  <a:srgbClr val="00B050"/>
                </a:solidFill>
              </a:rPr>
              <a:t>Bicchiere… Quadro… Lampadario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133800" y="1825626"/>
            <a:ext cx="5220000" cy="435133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38199" y="1825626"/>
            <a:ext cx="5220000" cy="435133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34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38200" y="257696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9853876" y="257696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415748" y="257696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134812" y="257696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ABBINAMENTI: </a:t>
            </a:r>
            <a:r>
              <a:rPr lang="it-IT" sz="1400" dirty="0" smtClean="0"/>
              <a:t>Coprire questa frase con striscia di velcro.  Attaccare nei riquadri le immagini. </a:t>
            </a:r>
            <a:r>
              <a:rPr lang="it-IT" sz="1400" b="1" u="sng" dirty="0" smtClean="0"/>
              <a:t>Far staccare </a:t>
            </a:r>
            <a:r>
              <a:rPr lang="it-IT" sz="1400" dirty="0" smtClean="0"/>
              <a:t>dal bambino quelle che si abbinano secondo i criteri scelti e fargliele attaccare su questa striscia. (Es. Cose da Bere         Acqua, Bibita, Latte, Succo….)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3209733" y="3293338"/>
            <a:ext cx="634482" cy="36724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3986472" y="690772"/>
            <a:ext cx="230965" cy="15831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61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230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ABBINAMENTI: Coprire questa frase con striscia di velcro. FASE 1: Attaccare nel riquadro BLU immagine da abbinare a quella sulla striscia gialla che va staccata e messa nel riquadro ROSSO. FASE 2: inserire 1 o 2 carte di «disturbo» che non sono abbinabili cioè. Esempio CUCCIA - CANE + Bicchiere… Quadro… Lampadario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40</cp:revision>
  <dcterms:created xsi:type="dcterms:W3CDTF">2020-10-18T18:55:39Z</dcterms:created>
  <dcterms:modified xsi:type="dcterms:W3CDTF">2020-10-23T22:40:04Z</dcterms:modified>
</cp:coreProperties>
</file>