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88" r:id="rId4"/>
    <p:sldId id="268" r:id="rId5"/>
    <p:sldId id="269" r:id="rId6"/>
    <p:sldId id="292" r:id="rId7"/>
    <p:sldId id="309" r:id="rId8"/>
    <p:sldId id="291" r:id="rId9"/>
    <p:sldId id="293" r:id="rId10"/>
    <p:sldId id="307" r:id="rId11"/>
    <p:sldId id="294" r:id="rId12"/>
    <p:sldId id="295" r:id="rId13"/>
    <p:sldId id="296" r:id="rId14"/>
    <p:sldId id="308" r:id="rId15"/>
    <p:sldId id="282" r:id="rId16"/>
    <p:sldId id="299" r:id="rId17"/>
    <p:sldId id="305" r:id="rId18"/>
    <p:sldId id="301" r:id="rId19"/>
    <p:sldId id="300" r:id="rId20"/>
    <p:sldId id="306" r:id="rId21"/>
    <p:sldId id="302" r:id="rId22"/>
    <p:sldId id="303" r:id="rId23"/>
    <p:sldId id="284" r:id="rId24"/>
    <p:sldId id="285" r:id="rId25"/>
    <p:sldId id="304" r:id="rId26"/>
    <p:sldId id="287" r:id="rId27"/>
  </p:sldIdLst>
  <p:sldSz cx="17610138" cy="9906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  <a:srgbClr val="AC0000"/>
    <a:srgbClr val="8E0000"/>
    <a:srgbClr val="0000FF"/>
    <a:srgbClr val="A9DA74"/>
    <a:srgbClr val="008BBC"/>
    <a:srgbClr val="CBFF97"/>
    <a:srgbClr val="C2FF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51" d="100"/>
          <a:sy n="51" d="100"/>
        </p:scale>
        <p:origin x="5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13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4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9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951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70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28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52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99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12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08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75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5015-DF27-4E02-9F8F-A615E24561B0}" type="datetimeFigureOut">
              <a:rPr lang="it-IT" smtClean="0"/>
              <a:t>09/06/2019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4F11-988B-4DBD-B55B-2C854800972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5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ioautismopc.altervista.org/Sensory/Sensory%20strategi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ioautismopc.altervista.org/PIA_PiattaformaIntegrataAutismo/PIA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acenzaeprovincia.eu/trec/index.php?option=com_content&amp;view=article&amp;id=154&amp;catid=14&amp;Itemid=435" TargetMode="External"/><Relationship Id="rId5" Type="http://schemas.openxmlformats.org/officeDocument/2006/relationships/hyperlink" Target="https://www.piacenzaeprovincia.eu/materiale/Progetto.pdf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iacenzaeprovincia.eu/trec/index.php?option=com_content&amp;view=article&amp;id=172&amp;catid=14&amp;Itemid=4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44DGr--lN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acenzatrec.eu/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acenzaeprovincia.eu/trec/index.php?option=com_content&amp;view=article&amp;id=169&amp;catid=14&amp;Itemid=435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www.piacenzaeprovincia.eu/trec/index.php?option=com_content&amp;view=article&amp;id=170&amp;catid=14&amp;Itemid=435" TargetMode="External"/><Relationship Id="rId2" Type="http://schemas.openxmlformats.org/officeDocument/2006/relationships/hyperlink" Target="https://www.piacenzaeprovincia.eu/trec/index.php?option=com_content&amp;view=article&amp;id=172&amp;catid=14&amp;Itemid=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acenzaeprovincia.eu/trec/index.php?option=com_content&amp;view=article&amp;id=171&amp;catid=14&amp;Itemid=435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www.piacenzaeprovincia.eu/trec/index.php?option=com_content&amp;view=article&amp;id=166&amp;catid=14&amp;Itemid=435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piacenzaeprovincia.eu/trec/index.php?option=com_content&amp;view=article&amp;id=168&amp;catid=14&amp;Itemid=43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acenzaeprovincia.eu/trec/index.php?option=com_content&amp;view=article&amp;id=165&amp;catid=14&amp;Itemid=435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piacenzaeprovincia.eu/trec/index.php?option=com_content&amp;view=article&amp;id=154&amp;catid=14&amp;Itemid=435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piacenzaeprovincia.eu/trec/index.php?option=com_content&amp;view=article&amp;id=156&amp;catid=14&amp;Itemid=435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cenzaeprovincia.eu/trec/index.php?option=com_content&amp;view=article&amp;id=159&amp;catid=14&amp;Itemid=435" TargetMode="External"/><Relationship Id="rId2" Type="http://schemas.openxmlformats.org/officeDocument/2006/relationships/hyperlink" Target="https://www.piacenzaeprovincia.eu/trec/index.php?option=com_content&amp;view=article&amp;id=158&amp;catid=14&amp;Itemid=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cenzaeprovincia.eu/trec/index.php?option=com_content&amp;view=article&amp;id=158&amp;catid=14&amp;Itemid=435" TargetMode="External"/><Relationship Id="rId2" Type="http://schemas.openxmlformats.org/officeDocument/2006/relationships/hyperlink" Target="https://www.piacenzaeprovincia.eu/trec/index.php?option=com_content&amp;view=article&amp;id=159&amp;catid=14&amp;Itemid=4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hivioautismopc.altervista.org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8" y="116945"/>
            <a:ext cx="13611102" cy="96721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649891" y="418731"/>
            <a:ext cx="4310357" cy="80361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C00000"/>
                </a:solidFill>
              </a:rPr>
              <a:t>www.piacenzatrec.eu</a:t>
            </a:r>
            <a:r>
              <a:rPr lang="it-IT" sz="4622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0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82447" y="3086867"/>
            <a:ext cx="15845245" cy="63709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28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49282" y="3504250"/>
            <a:ext cx="3155887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Biancoenero Regular" panose="020B0503020000020003" pitchFamily="34" charset="0"/>
                <a:ea typeface="Adobe Heiti Std R" panose="020B0400000000000000" pitchFamily="34" charset="-128"/>
              </a:rPr>
              <a:t>Pari dignità</a:t>
            </a: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Biancoenero Regular" panose="020B0503020000020003" pitchFamily="34" charset="0"/>
                <a:ea typeface="Adobe Heiti Std R" panose="020B0400000000000000" pitchFamily="34" charset="-128"/>
              </a:rPr>
              <a:t>Rispetto </a:t>
            </a: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Biancoenero Regular" panose="020B0503020000020003" pitchFamily="34" charset="0"/>
                <a:ea typeface="Adobe Heiti Std R" panose="020B0400000000000000" pitchFamily="34" charset="-128"/>
              </a:rPr>
              <a:t>Fiducia</a:t>
            </a:r>
            <a:endParaRPr lang="it-IT" sz="2800" b="1" dirty="0">
              <a:solidFill>
                <a:srgbClr val="FF0000"/>
              </a:solidFill>
              <a:latin typeface="Biancoenero Regular" panose="020B0503020000020003" pitchFamily="34" charset="0"/>
              <a:ea typeface="Adobe Heiti Std R" panose="020B0400000000000000" pitchFamily="34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428091" y="3273488"/>
            <a:ext cx="5782518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Fare Rete per l’ Inclusione</a:t>
            </a:r>
            <a:endParaRPr lang="it-IT" sz="4400" b="1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2" name="Immagine 11" descr="Atomo che simboleggia la rete dell'inclusione che si eleva dallo spazio vuoto lasciato da un pezzetto di tessera di puzlze spostato rispetto alle altre tessere&#10;Il Puzzle rappresenta l'autismo&#10; " title="Uscire dalla medicalizzazi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91" y="3981374"/>
            <a:ext cx="5796669" cy="5075928"/>
          </a:xfrm>
          <a:prstGeom prst="rect">
            <a:avLst/>
          </a:prstGeom>
        </p:spPr>
      </p:pic>
      <p:sp>
        <p:nvSpPr>
          <p:cNvPr id="13" name="Esplosione 2 12"/>
          <p:cNvSpPr/>
          <p:nvPr/>
        </p:nvSpPr>
        <p:spPr>
          <a:xfrm>
            <a:off x="1047774" y="5952957"/>
            <a:ext cx="8714791" cy="295466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Realta’</a:t>
            </a:r>
            <a:r>
              <a:rPr lang="it-IT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territoriali</a:t>
            </a:r>
            <a:endParaRPr lang="it-IT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1" y="801987"/>
            <a:ext cx="6385823" cy="15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1" y="801987"/>
            <a:ext cx="6385823" cy="1507555"/>
          </a:xfrm>
          <a:prstGeom prst="rect">
            <a:avLst/>
          </a:prstGeom>
        </p:spPr>
      </p:pic>
      <p:pic>
        <p:nvPicPr>
          <p:cNvPr id="5" name="Immagin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149" t="12420" r="2164" b="18669"/>
          <a:stretch/>
        </p:blipFill>
        <p:spPr>
          <a:xfrm>
            <a:off x="1058617" y="2854784"/>
            <a:ext cx="15491449" cy="62724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73">
            <a:off x="14458116" y="2725364"/>
            <a:ext cx="2252856" cy="84857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ocumento multiplo 1"/>
          <p:cNvSpPr/>
          <p:nvPr/>
        </p:nvSpPr>
        <p:spPr>
          <a:xfrm>
            <a:off x="1058617" y="801987"/>
            <a:ext cx="2232211" cy="13548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2018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028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1" y="801987"/>
            <a:ext cx="6385823" cy="1507555"/>
          </a:xfrm>
          <a:prstGeom prst="rect">
            <a:avLst/>
          </a:prstGeom>
        </p:spPr>
      </p:pic>
      <p:pic>
        <p:nvPicPr>
          <p:cNvPr id="8" name="Immagin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738" t="32429" r="6885" b="7771"/>
          <a:stretch/>
        </p:blipFill>
        <p:spPr>
          <a:xfrm>
            <a:off x="1151010" y="2873828"/>
            <a:ext cx="15308119" cy="58902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73">
            <a:off x="14458116" y="2725364"/>
            <a:ext cx="2252856" cy="84857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cumento multiplo 9"/>
          <p:cNvSpPr/>
          <p:nvPr/>
        </p:nvSpPr>
        <p:spPr>
          <a:xfrm>
            <a:off x="1058617" y="801987"/>
            <a:ext cx="2232211" cy="13548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2018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6293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31" y="801987"/>
            <a:ext cx="6385823" cy="15075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6030" t="24596" r="17234" b="15712"/>
          <a:stretch/>
        </p:blipFill>
        <p:spPr>
          <a:xfrm>
            <a:off x="2011656" y="2575063"/>
            <a:ext cx="13585371" cy="68318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373">
            <a:off x="14470600" y="2725364"/>
            <a:ext cx="2252856" cy="84857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ttangolo 1">
            <a:hlinkClick r:id="rId5"/>
          </p:cNvPr>
          <p:cNvSpPr/>
          <p:nvPr/>
        </p:nvSpPr>
        <p:spPr>
          <a:xfrm>
            <a:off x="3187337" y="4180114"/>
            <a:ext cx="3775166" cy="391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hlinkClick r:id="rId6"/>
          </p:cNvPr>
          <p:cNvSpPr/>
          <p:nvPr/>
        </p:nvSpPr>
        <p:spPr>
          <a:xfrm>
            <a:off x="10659291" y="7850777"/>
            <a:ext cx="2338252" cy="470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cumento multiplo 7"/>
          <p:cNvSpPr/>
          <p:nvPr/>
        </p:nvSpPr>
        <p:spPr>
          <a:xfrm>
            <a:off x="1058617" y="801987"/>
            <a:ext cx="2232211" cy="1354800"/>
          </a:xfrm>
          <a:prstGeom prst="flowChartMulti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2019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9559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14245"/>
          <a:stretch/>
        </p:blipFill>
        <p:spPr>
          <a:xfrm>
            <a:off x="1664960" y="2777809"/>
            <a:ext cx="14280218" cy="6317445"/>
          </a:xfrm>
          <a:prstGeom prst="rect">
            <a:avLst/>
          </a:prstGeom>
        </p:spPr>
      </p:pic>
      <p:sp>
        <p:nvSpPr>
          <p:cNvPr id="3" name="Esplosione 1 2"/>
          <p:cNvSpPr/>
          <p:nvPr/>
        </p:nvSpPr>
        <p:spPr>
          <a:xfrm>
            <a:off x="11152420" y="654618"/>
            <a:ext cx="5870713" cy="212319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iancoenero Regular" panose="020B0503020000020003" pitchFamily="34" charset="0"/>
              </a:rPr>
              <a:t>Espansione Autismo</a:t>
            </a:r>
            <a:endParaRPr lang="it-IT" sz="2400" b="1" dirty="0">
              <a:solidFill>
                <a:srgbClr val="FF00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04229" y="1688617"/>
            <a:ext cx="6110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latin typeface="Biancoenero Regular" panose="020B0503020000020003" pitchFamily="34" charset="0"/>
              </a:rPr>
              <a:t>O</a:t>
            </a:r>
            <a:r>
              <a:rPr lang="it-IT" sz="4000" b="1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rigini del progetto:</a:t>
            </a:r>
            <a:endParaRPr lang="it-IT" sz="4000" b="1" dirty="0">
              <a:solidFill>
                <a:schemeClr val="bg1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006" y="228814"/>
            <a:ext cx="16928124" cy="951029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smtClean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endParaRPr lang="it-IT" sz="3600" b="1" u="sng" dirty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8347166" y="7524206"/>
            <a:ext cx="875211" cy="1306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36035" y="3379304"/>
            <a:ext cx="14153322" cy="5451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400" b="1" i="1" dirty="0">
                <a:solidFill>
                  <a:schemeClr val="bg1"/>
                </a:solidFill>
                <a:latin typeface="Biancoenero Regular" panose="020B0503020000020003" pitchFamily="34" charset="0"/>
              </a:rPr>
              <a:t>Il gioco</a:t>
            </a:r>
          </a:p>
          <a:p>
            <a:pPr algn="ctr"/>
            <a:endParaRPr lang="it-IT" sz="4400" b="1" i="1" dirty="0">
              <a:solidFill>
                <a:schemeClr val="bg1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4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Questo progetto ha previsto la realizzazione 90 domande con 3 risposte: 1 giusta e 2 errate collegate al Gioco da tavolo</a:t>
            </a:r>
            <a:r>
              <a:rPr lang="it-IT" sz="4400" dirty="0">
                <a:solidFill>
                  <a:srgbClr val="FFFF00"/>
                </a:solidFill>
                <a:latin typeface="Biancoenero Regular" panose="020B0503020000020003" pitchFamily="34" charset="0"/>
              </a:rPr>
              <a:t>:</a:t>
            </a:r>
            <a:endParaRPr lang="it-IT" sz="3600" b="1" dirty="0">
              <a:solidFill>
                <a:srgbClr val="FFCC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1400" b="1" dirty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pPr algn="ctr"/>
            <a:endParaRPr lang="it-IT" sz="1400" b="1" dirty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pPr algn="ctr"/>
            <a:endParaRPr lang="it-IT" sz="1400" b="1" dirty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pPr algn="ctr"/>
            <a:endParaRPr lang="it-IT" sz="1400" b="1" dirty="0">
              <a:solidFill>
                <a:srgbClr val="FFCC00"/>
              </a:solidFill>
              <a:latin typeface="book antiqua" panose="02040602050305030304" pitchFamily="18" charset="0"/>
            </a:endParaRPr>
          </a:p>
          <a:p>
            <a:pPr algn="ctr"/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861779" y="2327975"/>
            <a:ext cx="18865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www.piacenzatrec.eu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87325" y="2468919"/>
            <a:ext cx="3013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Struttura: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4703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/>
          <a:srcRect l="21653" t="40218" r="24247" b="17709"/>
          <a:stretch/>
        </p:blipFill>
        <p:spPr>
          <a:xfrm>
            <a:off x="2338951" y="3014822"/>
            <a:ext cx="12707984" cy="51488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38950" y="8160188"/>
            <a:ext cx="12707985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Uscito </a:t>
            </a:r>
            <a:r>
              <a:rPr lang="it-IT" sz="2800" dirty="0">
                <a:solidFill>
                  <a:srgbClr val="FFFF00"/>
                </a:solidFill>
                <a:latin typeface="Biancoenero Regular" panose="020B0503020000020003" pitchFamily="34" charset="0"/>
              </a:rPr>
              <a:t>nel 2015  (</a:t>
            </a:r>
            <a:r>
              <a:rPr lang="it-IT" sz="2800" dirty="0">
                <a:solidFill>
                  <a:schemeClr val="bg1"/>
                </a:solidFill>
                <a:latin typeface="Biancoenero Regular" panose="020B0503020000020003" pitchFamily="34" charset="0"/>
              </a:rPr>
              <a:t>Guarda il video: </a:t>
            </a:r>
            <a:r>
              <a:rPr lang="it-IT" sz="2000" u="sng" dirty="0">
                <a:solidFill>
                  <a:schemeClr val="bg1"/>
                </a:solidFill>
                <a:latin typeface="Biancoenero Regular" panose="020B0503020000020003" pitchFamily="34" charset="0"/>
                <a:hlinkClick r:id="rId6"/>
              </a:rPr>
              <a:t>https://youtu.be/f44DGr--lNI</a:t>
            </a:r>
            <a:r>
              <a:rPr lang="it-IT" sz="2800" dirty="0">
                <a:solidFill>
                  <a:srgbClr val="FFFF00"/>
                </a:solidFill>
                <a:latin typeface="Biancoenero Regular" panose="020B0503020000020003" pitchFamily="34" charset="0"/>
              </a:rPr>
              <a:t>) </a:t>
            </a:r>
            <a:endParaRPr lang="it-IT" sz="2800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2800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e </a:t>
            </a:r>
            <a:r>
              <a:rPr lang="it-IT" sz="2800" dirty="0">
                <a:solidFill>
                  <a:srgbClr val="FFFF00"/>
                </a:solidFill>
                <a:latin typeface="Biancoenero Regular" panose="020B0503020000020003" pitchFamily="34" charset="0"/>
              </a:rPr>
              <a:t>presentato anche all’Expo di Milano 2015</a:t>
            </a:r>
          </a:p>
        </p:txBody>
      </p:sp>
      <p:sp>
        <p:nvSpPr>
          <p:cNvPr id="8" name="Rettangolo 7"/>
          <p:cNvSpPr/>
          <p:nvPr/>
        </p:nvSpPr>
        <p:spPr>
          <a:xfrm>
            <a:off x="7861779" y="2327975"/>
            <a:ext cx="18865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www.piacenzatrec.eu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3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82447" y="3086867"/>
            <a:ext cx="15845245" cy="60631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b="1" i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perché </a:t>
            </a: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le domande sono caricate sulla Piattaforma </a:t>
            </a:r>
            <a:endParaRPr lang="it-IT" sz="4000" b="1" i="1" dirty="0" smtClean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b="1" i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    </a:t>
            </a:r>
            <a:endParaRPr lang="it-IT" sz="40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in modalità OPEN FREE per raggiungere il maggior numero di utenti in tutta Italia</a:t>
            </a:r>
          </a:p>
          <a:p>
            <a:pPr algn="ctr">
              <a:lnSpc>
                <a:spcPct val="150000"/>
              </a:lnSpc>
            </a:pP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(Studenti, operatori, familiari, cittadinanza interessata)</a:t>
            </a:r>
            <a:endParaRPr lang="it-IT" sz="28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28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05338" y="5234609"/>
            <a:ext cx="5599463" cy="519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FFFF00"/>
                </a:solidFill>
                <a:latin typeface="Biancoenero Regular" panose="020B0503020000020003" pitchFamily="34" charset="0"/>
                <a:hlinkClick r:id="rId5"/>
              </a:rPr>
              <a:t>www.piacenzatrec.eu</a:t>
            </a:r>
            <a:endParaRPr lang="it-IT" sz="3200" b="1" dirty="0"/>
          </a:p>
        </p:txBody>
      </p:sp>
      <p:sp>
        <p:nvSpPr>
          <p:cNvPr id="8" name="Rettangolo 7"/>
          <p:cNvSpPr/>
          <p:nvPr/>
        </p:nvSpPr>
        <p:spPr>
          <a:xfrm>
            <a:off x="7861779" y="2327975"/>
            <a:ext cx="18865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www.piacenzatrec.eu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058496" y="3250681"/>
            <a:ext cx="1149314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it-IT" sz="4000" b="1" i="1" dirty="0">
                <a:solidFill>
                  <a:srgbClr val="FF0000"/>
                </a:solidFill>
                <a:latin typeface="Biancoenero Regular" panose="020B0503020000020003" pitchFamily="34" charset="0"/>
              </a:rPr>
              <a:t>Si può giocare </a:t>
            </a:r>
            <a:r>
              <a:rPr lang="it-IT" sz="4000" b="1" i="1" dirty="0" smtClean="0">
                <a:solidFill>
                  <a:srgbClr val="FF0000"/>
                </a:solidFill>
                <a:latin typeface="Biancoenero Regular" panose="020B0503020000020003" pitchFamily="34" charset="0"/>
              </a:rPr>
              <a:t>però in </a:t>
            </a:r>
            <a:r>
              <a:rPr lang="it-IT" sz="4000" b="1" i="1" dirty="0">
                <a:solidFill>
                  <a:srgbClr val="FF0000"/>
                </a:solidFill>
                <a:latin typeface="Biancoenero Regular" panose="020B0503020000020003" pitchFamily="34" charset="0"/>
              </a:rPr>
              <a:t>modo a sé stante</a:t>
            </a:r>
          </a:p>
        </p:txBody>
      </p:sp>
    </p:spTree>
    <p:extLst>
      <p:ext uri="{BB962C8B-B14F-4D97-AF65-F5344CB8AC3E}">
        <p14:creationId xmlns:p14="http://schemas.microsoft.com/office/powerpoint/2010/main" val="34673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72267" y="2437186"/>
            <a:ext cx="3452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Autrici:</a:t>
            </a:r>
            <a:r>
              <a:rPr lang="it-IT" sz="4400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 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67010" y="3204324"/>
            <a:ext cx="14076116" cy="584775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endParaRPr lang="it-IT" b="1" u="sng" dirty="0">
              <a:solidFill>
                <a:srgbClr val="C00000"/>
              </a:solidFill>
              <a:latin typeface="book antiqua" panose="02040602050305030304" pitchFamily="18" charset="0"/>
              <a:hlinkClick r:id="rId2"/>
            </a:endParaRPr>
          </a:p>
          <a:p>
            <a:pPr algn="ctr"/>
            <a:r>
              <a:rPr lang="it-IT" sz="3200" b="1" dirty="0">
                <a:solidFill>
                  <a:srgbClr val="00B0F0"/>
                </a:solidFill>
                <a:latin typeface="Biancoenero Regular" panose="020B0503020000020003" pitchFamily="34" charset="0"/>
              </a:rPr>
              <a:t/>
            </a:r>
            <a:br>
              <a:rPr lang="it-IT" sz="3200" b="1" dirty="0">
                <a:solidFill>
                  <a:srgbClr val="00B0F0"/>
                </a:solidFill>
                <a:latin typeface="Biancoenero Regular" panose="020B0503020000020003" pitchFamily="34" charset="0"/>
              </a:rPr>
            </a:br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Sportello Autismo di Rovigo</a:t>
            </a:r>
            <a:endParaRPr lang="it-IT" sz="2800" dirty="0">
              <a:latin typeface="Biancoenero Regular" panose="020B0503020000020003" pitchFamily="34" charset="0"/>
            </a:endParaRPr>
          </a:p>
          <a:p>
            <a:pPr algn="ctr"/>
            <a:endParaRPr lang="it-IT" sz="2800" b="1" dirty="0">
              <a:solidFill>
                <a:srgbClr val="FFCC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Sportello Autismo di Cosenza</a:t>
            </a:r>
            <a:endParaRPr lang="it-IT" sz="2800" dirty="0">
              <a:latin typeface="Biancoenero Regular" panose="020B0503020000020003" pitchFamily="34" charset="0"/>
            </a:endParaRP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  <a:t/>
            </a:r>
            <a:b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</a:br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Sportello Autismo di Cosenza</a:t>
            </a:r>
            <a:endParaRPr lang="it-IT" sz="2800" dirty="0">
              <a:latin typeface="Biancoenero Regular" panose="020B0503020000020003" pitchFamily="34" charset="0"/>
            </a:endParaRP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  <a:t/>
            </a:r>
            <a:b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</a:br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Sportello Autismo di Vicenza</a:t>
            </a:r>
            <a:endParaRPr lang="it-IT" sz="3200" dirty="0">
              <a:latin typeface="Biancoenero Regular" panose="020B0503020000020003" pitchFamily="34" charset="0"/>
            </a:endParaRP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  <a:t/>
            </a:r>
            <a:b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</a:br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Centro Servizi Autismo V Circolo Piacenza</a:t>
            </a:r>
            <a:endParaRPr lang="it-IT" sz="3200" dirty="0">
              <a:latin typeface="Biancoenero Regular" panose="020B0503020000020003" pitchFamily="34" charset="0"/>
            </a:endParaRPr>
          </a:p>
          <a:p>
            <a:pPr algn="ctr"/>
            <a:r>
              <a:rPr lang="it-IT" sz="3200" b="1" u="sng" dirty="0">
                <a:solidFill>
                  <a:srgbClr val="000000"/>
                </a:solidFill>
                <a:latin typeface="Biancoenero Regular" panose="020B0503020000020003" pitchFamily="34" charset="0"/>
              </a:rPr>
              <a:t> </a:t>
            </a:r>
            <a: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  <a:t/>
            </a:r>
            <a:br>
              <a:rPr lang="it-IT" sz="3200" b="1" dirty="0">
                <a:solidFill>
                  <a:srgbClr val="000000"/>
                </a:solidFill>
                <a:latin typeface="Biancoenero Regular" panose="020B0503020000020003" pitchFamily="34" charset="0"/>
              </a:rPr>
            </a:br>
            <a:r>
              <a:rPr lang="it-IT" sz="2800" b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Sportello Autismo Prato</a:t>
            </a:r>
            <a:endParaRPr lang="it-IT" sz="3200" b="1" dirty="0">
              <a:solidFill>
                <a:srgbClr val="FFCC00"/>
              </a:solidFill>
              <a:latin typeface="Biancoenero Regular" panose="020B0503020000020003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976269" y="3532075"/>
            <a:ext cx="3657600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u="sng" dirty="0">
                <a:solidFill>
                  <a:srgbClr val="00B0F0"/>
                </a:solidFill>
                <a:latin typeface="book antiqua" panose="02040602050305030304" pitchFamily="18" charset="0"/>
                <a:hlinkClick r:id="rId2"/>
              </a:rPr>
              <a:t>Ballarin Mariagrazia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6976269" y="4501193"/>
            <a:ext cx="3657600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000000"/>
              </a:solidFill>
              <a:latin typeface="book antiqua" panose="02040602050305030304" pitchFamily="18" charset="0"/>
              <a:hlinkClick r:id="rId6"/>
            </a:endParaRPr>
          </a:p>
          <a:p>
            <a:pPr algn="ctr"/>
            <a:r>
              <a:rPr lang="it-IT" sz="2800" b="1" u="sng" dirty="0">
                <a:solidFill>
                  <a:srgbClr val="000000"/>
                </a:solidFill>
                <a:latin typeface="book antiqua" panose="02040602050305030304" pitchFamily="18" charset="0"/>
                <a:hlinkClick r:id="rId6"/>
              </a:rPr>
              <a:t>Cava Rosella Paola</a:t>
            </a:r>
            <a: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6677368" y="5347276"/>
            <a:ext cx="4255403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000000"/>
              </a:solidFill>
              <a:latin typeface="book antiqua" panose="02040602050305030304" pitchFamily="18" charset="0"/>
              <a:hlinkClick r:id="rId6"/>
            </a:endParaRPr>
          </a:p>
          <a:p>
            <a:pPr algn="ctr"/>
            <a:r>
              <a:rPr lang="it-IT" sz="2800" b="1" u="sng" dirty="0" err="1">
                <a:solidFill>
                  <a:srgbClr val="000000"/>
                </a:solidFill>
                <a:latin typeface="book antiqua" panose="02040602050305030304" pitchFamily="18" charset="0"/>
                <a:hlinkClick r:id="rId7"/>
              </a:rPr>
              <a:t>Golluscio</a:t>
            </a:r>
            <a:r>
              <a:rPr lang="it-IT" sz="2800" b="1" u="sng" dirty="0">
                <a:solidFill>
                  <a:srgbClr val="000000"/>
                </a:solidFill>
                <a:latin typeface="book antiqua" panose="02040602050305030304" pitchFamily="18" charset="0"/>
                <a:hlinkClick r:id="rId7"/>
              </a:rPr>
              <a:t> Rosa Maria</a:t>
            </a:r>
            <a: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6677368" y="6316394"/>
            <a:ext cx="4255403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000000"/>
              </a:solidFill>
              <a:latin typeface="book antiqua" panose="02040602050305030304" pitchFamily="18" charset="0"/>
              <a:hlinkClick r:id="rId6"/>
            </a:endParaRPr>
          </a:p>
          <a:p>
            <a:pPr algn="ctr"/>
            <a:r>
              <a:rPr lang="it-IT" sz="2800" b="1" u="sng" dirty="0" err="1">
                <a:solidFill>
                  <a:srgbClr val="000000"/>
                </a:solidFill>
                <a:latin typeface="book antiqua" panose="02040602050305030304" pitchFamily="18" charset="0"/>
                <a:hlinkClick r:id="rId8"/>
              </a:rPr>
              <a:t>Munaro</a:t>
            </a:r>
            <a:r>
              <a:rPr lang="it-IT" sz="2800" b="1" u="sng" dirty="0">
                <a:solidFill>
                  <a:srgbClr val="000000"/>
                </a:solidFill>
                <a:latin typeface="book antiqua" panose="02040602050305030304" pitchFamily="18" charset="0"/>
                <a:hlinkClick r:id="rId8"/>
              </a:rPr>
              <a:t> Claudia</a:t>
            </a:r>
            <a: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it-IT" sz="2800" dirty="0"/>
          </a:p>
        </p:txBody>
      </p:sp>
      <p:sp>
        <p:nvSpPr>
          <p:cNvPr id="12" name="Rettangolo 11"/>
          <p:cNvSpPr/>
          <p:nvPr/>
        </p:nvSpPr>
        <p:spPr>
          <a:xfrm>
            <a:off x="6677368" y="7230871"/>
            <a:ext cx="4255403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000000"/>
              </a:solidFill>
              <a:latin typeface="book antiqua" panose="02040602050305030304" pitchFamily="18" charset="0"/>
              <a:hlinkClick r:id="rId6"/>
            </a:endParaRPr>
          </a:p>
          <a:p>
            <a:pPr algn="ctr"/>
            <a:r>
              <a:rPr lang="it-IT" sz="2800" b="1" u="sng" dirty="0" err="1">
                <a:solidFill>
                  <a:srgbClr val="000000"/>
                </a:solidFill>
                <a:latin typeface="book antiqua" panose="02040602050305030304" pitchFamily="18" charset="0"/>
                <a:hlinkClick r:id="rId9"/>
              </a:rPr>
              <a:t>Scuotto</a:t>
            </a:r>
            <a:r>
              <a:rPr lang="it-IT" sz="2800" b="1" u="sng" dirty="0">
                <a:solidFill>
                  <a:srgbClr val="000000"/>
                </a:solidFill>
                <a:latin typeface="book antiqua" panose="02040602050305030304" pitchFamily="18" charset="0"/>
                <a:hlinkClick r:id="rId9"/>
              </a:rPr>
              <a:t> Elisabetta</a:t>
            </a:r>
            <a: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6677368" y="8116368"/>
            <a:ext cx="4255403" cy="401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000000"/>
              </a:solidFill>
              <a:latin typeface="book antiqua" panose="02040602050305030304" pitchFamily="18" charset="0"/>
              <a:hlinkClick r:id="rId6"/>
            </a:endParaRPr>
          </a:p>
          <a:p>
            <a:pPr algn="ctr"/>
            <a:r>
              <a:rPr lang="it-IT" sz="2800" b="1" u="sng" dirty="0" err="1">
                <a:solidFill>
                  <a:srgbClr val="000000"/>
                </a:solidFill>
                <a:latin typeface="book antiqua" panose="02040602050305030304" pitchFamily="18" charset="0"/>
                <a:hlinkClick r:id="rId10"/>
              </a:rPr>
              <a:t>Vannucchi</a:t>
            </a:r>
            <a:r>
              <a:rPr lang="it-IT" sz="2800" b="1" u="sng" dirty="0">
                <a:solidFill>
                  <a:srgbClr val="000000"/>
                </a:solidFill>
                <a:latin typeface="book antiqua" panose="02040602050305030304" pitchFamily="18" charset="0"/>
                <a:hlinkClick r:id="rId10"/>
              </a:rPr>
              <a:t> Stefania</a:t>
            </a:r>
            <a: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  <a:t/>
            </a:r>
            <a:br>
              <a:rPr lang="it-IT" sz="2800" b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it-IT" sz="2800" dirty="0"/>
          </a:p>
        </p:txBody>
      </p:sp>
      <p:sp>
        <p:nvSpPr>
          <p:cNvPr id="17" name="Rettangolo 16"/>
          <p:cNvSpPr/>
          <p:nvPr/>
        </p:nvSpPr>
        <p:spPr>
          <a:xfrm>
            <a:off x="7861779" y="2327975"/>
            <a:ext cx="18865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C00000"/>
                </a:solidFill>
              </a:rPr>
              <a:t>www.piacenzatrec.eu</a:t>
            </a:r>
            <a:r>
              <a:rPr lang="it-IT" sz="16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4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22703" y="3656006"/>
            <a:ext cx="15570925" cy="51398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endParaRPr lang="it-IT" sz="2400" b="1" i="1" u="sng" dirty="0">
              <a:solidFill>
                <a:srgbClr val="FF0000"/>
              </a:solidFill>
              <a:latin typeface="Biancoenero Regular" panose="020B0503020000020003" pitchFamily="34" charset="0"/>
              <a:hlinkClick r:id="rId5"/>
            </a:endParaRPr>
          </a:p>
          <a:p>
            <a:pPr algn="ctr"/>
            <a:r>
              <a:rPr lang="it-IT" sz="4400" b="1" i="1" u="sng" dirty="0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Dr. </a:t>
            </a:r>
            <a:r>
              <a:rPr lang="it-IT" sz="4400" b="1" i="1" u="sng" dirty="0" err="1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Zoccante</a:t>
            </a:r>
            <a:r>
              <a:rPr lang="it-IT" sz="4400" b="1" i="1" u="sng" dirty="0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 Leonardo</a:t>
            </a:r>
            <a:endParaRPr lang="it-IT" sz="4400" b="1" i="1" u="sng" dirty="0">
              <a:solidFill>
                <a:srgbClr val="92D05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3600" b="1" i="1" dirty="0">
              <a:solidFill>
                <a:srgbClr val="FFCC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3200" b="1" i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Neuropsichiatra Infantile</a:t>
            </a:r>
            <a:br>
              <a:rPr lang="it-IT" sz="3200" b="1" i="1" dirty="0">
                <a:solidFill>
                  <a:srgbClr val="FFCC00"/>
                </a:solidFill>
                <a:latin typeface="Biancoenero Regular" panose="020B0503020000020003" pitchFamily="34" charset="0"/>
              </a:rPr>
            </a:br>
            <a:r>
              <a:rPr lang="it-IT" sz="3200" b="1" i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Referente scientifico per i Disturbi dello Spettro Autistico presso  l'Istituto Superiore di Sanità per la regione Veneto.</a:t>
            </a:r>
            <a:br>
              <a:rPr lang="it-IT" sz="3200" b="1" i="1" dirty="0">
                <a:solidFill>
                  <a:srgbClr val="FFCC00"/>
                </a:solidFill>
                <a:latin typeface="Biancoenero Regular" panose="020B0503020000020003" pitchFamily="34" charset="0"/>
              </a:rPr>
            </a:br>
            <a:r>
              <a:rPr lang="it-IT" sz="3200" b="1" i="1" dirty="0">
                <a:solidFill>
                  <a:srgbClr val="FFCC00"/>
                </a:solidFill>
                <a:latin typeface="Biancoenero Regular" panose="020B0503020000020003" pitchFamily="34" charset="0"/>
              </a:rPr>
              <a:t>Coordinatore del gruppo interdisciplinare dei disturbi ASD presso l'Azienda Ospedaliera Universitaria Integrata di </a:t>
            </a:r>
            <a:r>
              <a:rPr lang="it-IT" sz="3200" b="1" i="1" dirty="0" smtClean="0">
                <a:solidFill>
                  <a:srgbClr val="FFCC00"/>
                </a:solidFill>
                <a:latin typeface="Biancoenero Regular" panose="020B0503020000020003" pitchFamily="34" charset="0"/>
              </a:rPr>
              <a:t>Verona</a:t>
            </a:r>
          </a:p>
          <a:p>
            <a:pPr algn="ctr"/>
            <a:endParaRPr lang="it-IT" sz="3200" b="1" i="1" dirty="0" smtClean="0">
              <a:solidFill>
                <a:srgbClr val="FFCC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3200" b="1" i="1" dirty="0">
              <a:solidFill>
                <a:srgbClr val="FFCC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097774" y="4012180"/>
            <a:ext cx="7414591" cy="69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u="sng" dirty="0">
              <a:solidFill>
                <a:srgbClr val="92D050"/>
              </a:solidFill>
              <a:latin typeface="Biancoenero Regular" panose="020B0503020000020003" pitchFamily="34" charset="0"/>
              <a:hlinkClick r:id="rId5"/>
            </a:endParaRPr>
          </a:p>
          <a:p>
            <a:pPr algn="ctr"/>
            <a:r>
              <a:rPr lang="it-IT" sz="3600" b="1" u="sng" dirty="0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Dr. </a:t>
            </a:r>
            <a:r>
              <a:rPr lang="it-IT" sz="3600" b="1" u="sng" dirty="0" err="1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Zoccante</a:t>
            </a:r>
            <a:r>
              <a:rPr lang="it-IT" sz="3600" b="1" u="sng" dirty="0">
                <a:solidFill>
                  <a:srgbClr val="92D050"/>
                </a:solidFill>
                <a:latin typeface="Biancoenero Regular" panose="020B0503020000020003" pitchFamily="34" charset="0"/>
                <a:hlinkClick r:id="rId5"/>
              </a:rPr>
              <a:t> Leonardo</a:t>
            </a:r>
            <a:endParaRPr lang="it-IT" sz="3600" b="1" u="sng" dirty="0">
              <a:solidFill>
                <a:srgbClr val="92D05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885110" y="2607270"/>
            <a:ext cx="6976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Biancoenero Regular" panose="020B0503020000020003" pitchFamily="34" charset="0"/>
              </a:rPr>
              <a:t>Supervisione a cura di: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2" y="2699904"/>
            <a:ext cx="16436128" cy="67710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Su </a:t>
            </a:r>
            <a:r>
              <a:rPr lang="it-IT" sz="36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proposta </a:t>
            </a:r>
            <a:r>
              <a:rPr lang="it-IT" sz="36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dell'associazione</a:t>
            </a:r>
          </a:p>
          <a:p>
            <a:pPr algn="ctr"/>
            <a:endParaRPr lang="it-IT" sz="48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28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800" b="1" i="1" dirty="0" smtClean="0">
                <a:solidFill>
                  <a:srgbClr val="0070C0"/>
                </a:solidFill>
                <a:latin typeface="Biancoenero Regular" panose="020B0503020000020003" pitchFamily="34" charset="0"/>
              </a:rPr>
              <a:t>Piacenza Cultura e Sport</a:t>
            </a:r>
            <a:endParaRPr lang="it-IT" sz="4800" b="1" i="1" dirty="0">
              <a:solidFill>
                <a:srgbClr val="0070C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che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si è resa disponibile a fare da ponte tra </a:t>
            </a:r>
            <a:endParaRPr lang="it-IT" sz="40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000" b="1" i="1" dirty="0" smtClean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«Addetti </a:t>
            </a:r>
            <a:r>
              <a:rPr lang="it-IT" sz="40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ai </a:t>
            </a:r>
            <a:r>
              <a:rPr lang="it-IT" sz="4000" b="1" i="1" dirty="0" smtClean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lavori»</a:t>
            </a:r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 e </a:t>
            </a:r>
            <a:r>
              <a:rPr lang="it-IT" sz="4000" b="1" i="1" dirty="0" smtClean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Studenti/Cittadinanza </a:t>
            </a:r>
            <a:r>
              <a:rPr lang="it-IT" sz="40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non esperta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, </a:t>
            </a:r>
            <a:endParaRPr lang="it-IT" sz="40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 è stato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promosso </a:t>
            </a:r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questo Progetto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di </a:t>
            </a:r>
            <a:endParaRPr lang="it-IT" sz="40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40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8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SENSIBILIZZAZIONE E ALFABETIZZAZIONE CULTURALE DI BASE SULL’AUTISMO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23" y="378389"/>
            <a:ext cx="2342092" cy="166430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63" y="3227680"/>
            <a:ext cx="1274005" cy="127400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55557" y="2054898"/>
            <a:ext cx="229902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www.piacenzatrec.eu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7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32060" y="3279916"/>
            <a:ext cx="15346017" cy="563231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it-IT" sz="4000" b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In un'ottica Universal Design e Progettazione Universale dell'Apprendimento, ci si è avvalsi per le domande della font italiana </a:t>
            </a:r>
          </a:p>
          <a:p>
            <a:pPr algn="ctr"/>
            <a:r>
              <a:rPr lang="it-IT" sz="4000" b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ad alta leggibilità </a:t>
            </a:r>
            <a:r>
              <a:rPr lang="it-IT" sz="4000" b="1" dirty="0" err="1">
                <a:solidFill>
                  <a:srgbClr val="FFFF00"/>
                </a:solidFill>
                <a:latin typeface="Biancoenero Regular" panose="020B0503020000020003" pitchFamily="34" charset="0"/>
              </a:rPr>
              <a:t>Biancoenero</a:t>
            </a:r>
            <a:r>
              <a:rPr lang="it-IT" sz="4000" b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® Edizioni </a:t>
            </a:r>
            <a:r>
              <a:rPr lang="it-IT" sz="4000" b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S.r.l. </a:t>
            </a:r>
            <a:r>
              <a:rPr lang="it-IT" sz="4000" b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–</a:t>
            </a:r>
          </a:p>
          <a:p>
            <a:pPr algn="ctr"/>
            <a:endParaRPr lang="it-IT" sz="4000" b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000" b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al fine di favorire la lettura, fruizione e </a:t>
            </a:r>
          </a:p>
          <a:p>
            <a:pPr algn="ctr"/>
            <a:r>
              <a:rPr lang="it-IT" sz="4000" b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la comprensione dei contenuti </a:t>
            </a:r>
            <a:r>
              <a:rPr lang="it-IT" sz="4000" b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trattati</a:t>
            </a:r>
          </a:p>
          <a:p>
            <a:pPr algn="ctr"/>
            <a:endParaRPr lang="it-IT" sz="4000" b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87005" y="2419225"/>
            <a:ext cx="3452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Grafica:</a:t>
            </a:r>
            <a:r>
              <a:rPr lang="it-IT" sz="4400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 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57137" y="6493565"/>
            <a:ext cx="8295861" cy="450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rgbClr val="0070C0"/>
                </a:solidFill>
              </a:rPr>
              <a:t>www.biancoeneroedizioni.com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smtClean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pic>
        <p:nvPicPr>
          <p:cNvPr id="8" name="Immagine 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4402" t="13062" r="14326" b="35656"/>
          <a:stretch/>
        </p:blipFill>
        <p:spPr>
          <a:xfrm>
            <a:off x="1772337" y="2947882"/>
            <a:ext cx="14065465" cy="6103222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>
            <a:off x="8474447" y="4063541"/>
            <a:ext cx="661243" cy="96614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51764" y="2178441"/>
            <a:ext cx="4385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Come iniziare: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254010"/>
            <a:ext cx="16436128" cy="92332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pic>
        <p:nvPicPr>
          <p:cNvPr id="11" name="Immagine 10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000" t="21715" r="19483" b="15443"/>
          <a:stretch/>
        </p:blipFill>
        <p:spPr>
          <a:xfrm>
            <a:off x="1829837" y="2485292"/>
            <a:ext cx="13950462" cy="6469365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5523542" y="7474227"/>
            <a:ext cx="559206" cy="8468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11877960" y="7474227"/>
            <a:ext cx="559206" cy="8468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2910" y="1715851"/>
            <a:ext cx="4385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Biancoenero Regular" panose="020B0503020000020003" pitchFamily="34" charset="0"/>
              </a:rPr>
              <a:t>Come </a:t>
            </a:r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iniziare: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5365" y="395704"/>
            <a:ext cx="1261940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>
              <a:effectLst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352160"/>
              </p:ext>
            </p:extLst>
          </p:nvPr>
        </p:nvGraphicFramePr>
        <p:xfrm>
          <a:off x="1065069" y="3391508"/>
          <a:ext cx="15480000" cy="128016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838435832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72844887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53</a:t>
                      </a:r>
                      <a:endParaRPr lang="it-IT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3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Come è il linguaggio nelle persone Asperger o  ASD Livello 1?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Completamente assente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Normale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Presente e più che adeguato se parlano di ciò che interessa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693473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3249"/>
              </p:ext>
            </p:extLst>
          </p:nvPr>
        </p:nvGraphicFramePr>
        <p:xfrm>
          <a:off x="1065069" y="5219654"/>
          <a:ext cx="15480000" cy="128016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3352257522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224344576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54</a:t>
                      </a:r>
                      <a:endParaRPr lang="it-IT" sz="36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53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Una caratteristica della comunicazione delle persone Asperger o ASD Livello 1 è?</a:t>
                      </a:r>
                      <a:endParaRPr lang="it-IT" sz="36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Cambiare continuamente argomento</a:t>
                      </a:r>
                      <a:endParaRPr lang="it-IT" sz="36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Parlare di due cose contemporaneamente</a:t>
                      </a:r>
                      <a:endParaRPr lang="it-IT" sz="36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Parlare assiduamente di quello che li interessa</a:t>
                      </a:r>
                      <a:endParaRPr lang="it-IT" sz="36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59974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38067"/>
              </p:ext>
            </p:extLst>
          </p:nvPr>
        </p:nvGraphicFramePr>
        <p:xfrm>
          <a:off x="1065069" y="7024610"/>
          <a:ext cx="15480000" cy="182880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783294623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391516315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55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721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Affermare che "le persone Asperger ­(ma anche quelle con ­autismo di livello 2 ­e 3) sono particolarm­ente abili  a comunicare dove hanno male ­e quale problema di s­alute li fa soffrire"­ è: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Falso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Vero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Vero con i genitori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82666"/>
                  </a:ext>
                </a:extLst>
              </a:tr>
            </a:tbl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864325" y="2508195"/>
            <a:ext cx="9881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Qualche esempio sul linguaggio…</a:t>
            </a:r>
            <a:endParaRPr lang="it-IT" sz="4400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5365" y="395704"/>
            <a:ext cx="1261940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/>
          </a:p>
          <a:p>
            <a:pPr algn="ctr"/>
            <a:endParaRPr lang="it-IT" sz="3600" dirty="0">
              <a:effectLst/>
            </a:endParaRPr>
          </a:p>
          <a:p>
            <a:pPr algn="ctr"/>
            <a:endParaRPr lang="it-IT" sz="3600" dirty="0">
              <a:effectLst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19608"/>
              </p:ext>
            </p:extLst>
          </p:nvPr>
        </p:nvGraphicFramePr>
        <p:xfrm>
          <a:off x="1065069" y="3158729"/>
          <a:ext cx="15480000" cy="155448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1899171615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1777866890"/>
                    </a:ext>
                  </a:extLst>
                </a:gridCol>
              </a:tblGrid>
              <a:tr h="317281">
                <a:tc gridSpan="2"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56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31987"/>
                  </a:ext>
                </a:extLst>
              </a:tr>
              <a:tr h="740323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Nelle Persone con Asperger o Livello 1 di gravità  come sono l’uso e la comprensione dell’ironia, dei doppi sensi, delle metafore, dell’umorismo?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Di norma compromessi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Molto sviluppati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Compromessi solo di rado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1391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47425"/>
              </p:ext>
            </p:extLst>
          </p:nvPr>
        </p:nvGraphicFramePr>
        <p:xfrm>
          <a:off x="1065069" y="5338522"/>
          <a:ext cx="15480000" cy="128016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485078927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123220719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58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18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Come sono il linguaggio e il tono di voce di una persona Asperger o  ASD Livello 1?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Normale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Particolarmente adatti alla recitazione e al canto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A volte inusuale, troppo basso o monotono o troppo alto e stridulo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75024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5740"/>
              </p:ext>
            </p:extLst>
          </p:nvPr>
        </p:nvGraphicFramePr>
        <p:xfrm>
          <a:off x="1065069" y="7243995"/>
          <a:ext cx="15480000" cy="1280160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4078295118"/>
                    </a:ext>
                  </a:extLst>
                </a:gridCol>
                <a:gridCol w="10080000">
                  <a:extLst>
                    <a:ext uri="{9D8B030D-6E8A-4147-A177-3AD203B41FA5}">
                      <a16:colId xmlns:a16="http://schemas.microsoft.com/office/drawing/2014/main" val="17681692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it-IT" sz="1800" b="1" dirty="0">
                          <a:solidFill>
                            <a:srgbClr val="FFCC00"/>
                          </a:solidFill>
                          <a:effectLst/>
                          <a:latin typeface="Biancoenero Regular" panose="020B0503020000020003" pitchFamily="34" charset="0"/>
                        </a:rPr>
                        <a:t>DOMANDA 59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B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1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Biancoenero Regular" panose="020B0503020000020003" pitchFamily="34" charset="0"/>
                        </a:rPr>
                        <a:t>Nelle persone Asperger o  ASD Livello 1 le difficoltà di comunicazione con gli altri:</a:t>
                      </a:r>
                      <a:endParaRPr lang="it-IT" sz="1800" dirty="0">
                        <a:effectLst/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Insorgono solo quando sono adulti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2"/>
                        </a:rPr>
                        <a:t>Permangono per tutta la vita, anche se possono migliorare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it-IT" sz="1800" dirty="0">
                          <a:solidFill>
                            <a:srgbClr val="0000FF"/>
                          </a:solidFill>
                          <a:effectLst/>
                          <a:latin typeface="Biancoenero Regular" panose="020B0503020000020003" pitchFamily="34" charset="0"/>
                          <a:hlinkClick r:id="rId3"/>
                        </a:rPr>
                        <a:t>Sono presenti solo quando sono piccoli</a:t>
                      </a:r>
                      <a:endParaRPr lang="it-IT" sz="1800" dirty="0">
                        <a:latin typeface="Biancoenero Regular" panose="020B0503020000020003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01265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5" y="413036"/>
            <a:ext cx="16436128" cy="90024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sz="4400" b="1" i="1" dirty="0" smtClean="0">
                <a:solidFill>
                  <a:schemeClr val="bg1"/>
                </a:solidFill>
                <a:latin typeface="Biancoenero Regular" panose="020B0503020000020003" pitchFamily="34" charset="0"/>
              </a:rPr>
              <a:t>  ... </a:t>
            </a:r>
            <a:r>
              <a:rPr lang="it-IT" sz="4400" b="1" i="1" dirty="0">
                <a:solidFill>
                  <a:schemeClr val="bg1"/>
                </a:solidFill>
                <a:latin typeface="Biancoenero Regular" panose="020B0503020000020003" pitchFamily="34" charset="0"/>
              </a:rPr>
              <a:t>e tanto altro!</a:t>
            </a:r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3" y="692331"/>
            <a:ext cx="1823491" cy="6868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79" y="692331"/>
            <a:ext cx="1886580" cy="16356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164" y="692331"/>
            <a:ext cx="2067543" cy="75132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228612" y="4140495"/>
            <a:ext cx="15152914" cy="40472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endParaRPr lang="it-IT" sz="900" b="1" i="1" dirty="0">
              <a:solidFill>
                <a:schemeClr val="bg1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000" b="1" i="1" dirty="0" smtClean="0">
                <a:solidFill>
                  <a:srgbClr val="00FF00"/>
                </a:solidFill>
                <a:latin typeface="Biancoenero Regular" panose="020B0503020000020003" pitchFamily="34" charset="0"/>
              </a:rPr>
              <a:t>Aspetti</a:t>
            </a:r>
            <a:r>
              <a:rPr lang="it-IT" sz="4000" b="1" i="1" dirty="0" smtClean="0">
                <a:solidFill>
                  <a:srgbClr val="33CC33"/>
                </a:solidFill>
                <a:latin typeface="Biancoenero Regular" panose="020B0503020000020003" pitchFamily="34" charset="0"/>
              </a:rPr>
              <a:t> </a:t>
            </a:r>
            <a:r>
              <a:rPr lang="it-IT" sz="4000" b="1" i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Sensoriali </a:t>
            </a: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– Motori – Cognitivi </a:t>
            </a:r>
            <a:r>
              <a:rPr lang="it-IT" sz="4000" b="1" i="1" dirty="0" smtClean="0">
                <a:solidFill>
                  <a:srgbClr val="FFFF00"/>
                </a:solidFill>
                <a:latin typeface="Biancoenero Regular" panose="020B0503020000020003" pitchFamily="34" charset="0"/>
              </a:rPr>
              <a:t>– Diagnostici… </a:t>
            </a:r>
            <a:r>
              <a:rPr lang="it-IT" sz="4000" b="1" i="1" dirty="0" smtClean="0">
                <a:solidFill>
                  <a:srgbClr val="00FF00"/>
                </a:solidFill>
                <a:latin typeface="Biancoenero Regular" panose="020B0503020000020003" pitchFamily="34" charset="0"/>
              </a:rPr>
              <a:t>e </a:t>
            </a:r>
            <a:r>
              <a:rPr lang="it-IT" sz="4000" b="1" i="1" dirty="0">
                <a:solidFill>
                  <a:srgbClr val="00FF00"/>
                </a:solidFill>
                <a:latin typeface="Biancoenero Regular" panose="020B0503020000020003" pitchFamily="34" charset="0"/>
              </a:rPr>
              <a:t>indicazioni utili per </a:t>
            </a:r>
          </a:p>
          <a:p>
            <a:endParaRPr lang="it-IT" sz="24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relazionarsi </a:t>
            </a: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risolvere problemi</a:t>
            </a:r>
          </a:p>
          <a:p>
            <a:pPr marL="2857500" lvl="5" indent="-571500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FFFF00"/>
                </a:solidFill>
                <a:latin typeface="Biancoenero Regular" panose="020B0503020000020003" pitchFamily="34" charset="0"/>
              </a:rPr>
              <a:t>interagire al meglio! </a:t>
            </a:r>
          </a:p>
          <a:p>
            <a:pPr lvl="5"/>
            <a:endParaRPr lang="it-IT" sz="2400" b="1" i="1" dirty="0">
              <a:solidFill>
                <a:srgbClr val="FFFF00"/>
              </a:solidFill>
              <a:latin typeface="Biancoenero Regular" panose="020B050302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48" y="15065"/>
            <a:ext cx="13919042" cy="9890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8347165" y="8183880"/>
                <a:ext cx="24429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E0B89FC-5C0B-45AE-8360-88A3512E8264}" type="mathplaceholder">
                        <a:rPr lang="it-IT" i="1" smtClean="0">
                          <a:latin typeface="Cambria Math" panose="02040503050406030204" pitchFamily="18" charset="0"/>
                        </a:rPr>
                        <a:t>Digitare l'equazione qui.</a:t>
                      </a:fl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165" y="8183880"/>
                <a:ext cx="2442976" cy="276999"/>
              </a:xfrm>
              <a:prstGeom prst="rect">
                <a:avLst/>
              </a:prstGeom>
              <a:blipFill>
                <a:blip r:embed="rId4"/>
                <a:stretch>
                  <a:fillRect l="-2743" t="-4444" r="-2993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15770532" y="-22477"/>
            <a:ext cx="1839606" cy="979114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it-IT" sz="8800" b="1" cap="none" spc="-30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Grazie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-22477"/>
            <a:ext cx="1839606" cy="9791142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it-IT" sz="8800" b="1" cap="none" spc="-300" dirty="0">
                <a:ln w="12700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978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4" y="3459493"/>
            <a:ext cx="16436128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it-IT" sz="48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48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È frutto di un lavoro di Rete tra docenti professioniste con esperienza e formazione in materia di autismo appartenenti al gruppo </a:t>
            </a:r>
            <a:r>
              <a:rPr lang="it-IT" sz="4800" b="1" i="1" dirty="0">
                <a:solidFill>
                  <a:srgbClr val="008BBC"/>
                </a:solidFill>
                <a:latin typeface="Biancoenero Regular" panose="020B0503020000020003" pitchFamily="34" charset="0"/>
              </a:rPr>
              <a:t>SAI</a:t>
            </a:r>
            <a:r>
              <a:rPr lang="it-IT" sz="4800" b="1" i="1" dirty="0">
                <a:solidFill>
                  <a:srgbClr val="002060"/>
                </a:solidFill>
                <a:latin typeface="Biancoenero Regular" panose="020B0503020000020003" pitchFamily="34" charset="0"/>
              </a:rPr>
              <a:t> </a:t>
            </a:r>
            <a:r>
              <a:rPr lang="it-IT" sz="4800" b="1" i="1" dirty="0">
                <a:solidFill>
                  <a:srgbClr val="C00000"/>
                </a:solidFill>
                <a:latin typeface="Biancoenero Regular" panose="020B0503020000020003" pitchFamily="34" charset="0"/>
              </a:rPr>
              <a:t>(</a:t>
            </a:r>
            <a:r>
              <a:rPr lang="it-IT" sz="4800" b="1" i="1" dirty="0">
                <a:solidFill>
                  <a:srgbClr val="0070C0"/>
                </a:solidFill>
                <a:latin typeface="Biancoenero Regular" panose="020B0503020000020003" pitchFamily="34" charset="0"/>
              </a:rPr>
              <a:t>Sportelli Autismo Italia</a:t>
            </a:r>
            <a:r>
              <a:rPr lang="it-IT" sz="4800" b="1" i="1" dirty="0">
                <a:solidFill>
                  <a:srgbClr val="C00000"/>
                </a:solidFill>
                <a:latin typeface="Biancoenero Regular" panose="020B0503020000020003" pitchFamily="34" charset="0"/>
              </a:rPr>
              <a:t>)</a:t>
            </a:r>
          </a:p>
          <a:p>
            <a:pPr algn="ctr"/>
            <a:endParaRPr lang="it-IT" sz="4800" b="1" i="1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23" y="378389"/>
            <a:ext cx="2342092" cy="16643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55557" y="2054898"/>
            <a:ext cx="229902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www.piacenzatrec.eu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8" y="439162"/>
            <a:ext cx="4578822" cy="17246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9121" y="300446"/>
            <a:ext cx="16811897" cy="9274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58" y="591562"/>
            <a:ext cx="4578822" cy="172469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3663" y="3377217"/>
            <a:ext cx="159628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Il Gruppo SAI, nato nel 2016, è composto e dedicato solo ai docenti operatori degli Sportelli Autismo che afferiscono nel territorio italiano: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4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ai Centri Territoriali per l'Inclusione (CTI),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4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alle Scuole Polo per l'Inclusione (SPI)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44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e ai Centri Territoriali di Supporto (CTS) risorse scolastiche distribuite capillarmente a livello provinciale.</a:t>
            </a:r>
          </a:p>
        </p:txBody>
      </p:sp>
    </p:spTree>
    <p:extLst>
      <p:ext uri="{BB962C8B-B14F-4D97-AF65-F5344CB8AC3E}">
        <p14:creationId xmlns:p14="http://schemas.microsoft.com/office/powerpoint/2010/main" val="1824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50726" y="2858105"/>
            <a:ext cx="157086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  <a:t/>
            </a:r>
            <a:b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</a:br>
            <a:endParaRPr lang="it-IT" dirty="0"/>
          </a:p>
          <a:p>
            <a:pPr algn="just"/>
            <a:r>
              <a:rPr lang="it-IT" sz="48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Il Gruppo </a:t>
            </a:r>
            <a:r>
              <a:rPr lang="it-IT" sz="4800" b="1" i="1" dirty="0">
                <a:solidFill>
                  <a:srgbClr val="008BBC"/>
                </a:solidFill>
                <a:latin typeface="Biancoenero Regular" panose="020B0503020000020003" pitchFamily="34" charset="0"/>
              </a:rPr>
              <a:t>SAI</a:t>
            </a:r>
            <a:r>
              <a:rPr lang="it-IT" sz="48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 è nato spontaneamente dall'esigenza di annullare le distanze geografiche e di poter condividere generosamente idee, materiali, proposte formative, definire linee programmatiche di intervento comuni e progettare insieme proposte a servizio della Comunità Nazionale. </a:t>
            </a:r>
          </a:p>
          <a:p>
            <a:pPr algn="just"/>
            <a:endParaRPr lang="it-IT" sz="48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6" y="570751"/>
            <a:ext cx="4578822" cy="17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96072" y="2295441"/>
            <a:ext cx="67709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  <a:t/>
            </a:r>
            <a:b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</a:br>
            <a:endParaRPr lang="it-IT" dirty="0"/>
          </a:p>
          <a:p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Il gruppo SAI conta attualmente </a:t>
            </a:r>
            <a:r>
              <a:rPr lang="it-IT" sz="4400" b="1" i="1" dirty="0">
                <a:solidFill>
                  <a:srgbClr val="00B0F0"/>
                </a:solidFill>
                <a:latin typeface="Biancoenero Regular" panose="020B0503020000020003" pitchFamily="34" charset="0"/>
              </a:rPr>
              <a:t>391</a:t>
            </a:r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 componenti </a:t>
            </a:r>
            <a:endParaRPr lang="it-IT" sz="44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r>
              <a:rPr lang="it-IT" sz="44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rappresentanti </a:t>
            </a:r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degli Sportelli Autismo di 12 regioni e 41 province/comuni d’Italia</a:t>
            </a:r>
            <a:r>
              <a:rPr lang="it-IT" sz="44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.</a:t>
            </a:r>
            <a:endParaRPr lang="it-IT" sz="44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6" y="570751"/>
            <a:ext cx="4578822" cy="172469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61276" t="25619" r="16619" b="25467"/>
          <a:stretch/>
        </p:blipFill>
        <p:spPr>
          <a:xfrm>
            <a:off x="8776137" y="3032307"/>
            <a:ext cx="7480261" cy="57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03305" y="2853750"/>
            <a:ext cx="152035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  <a:t/>
            </a:r>
            <a:br>
              <a:rPr lang="it-IT" dirty="0">
                <a:solidFill>
                  <a:srgbClr val="FFCC00"/>
                </a:solidFill>
                <a:latin typeface="verdana" panose="020B0604030504040204" pitchFamily="34" charset="0"/>
              </a:rPr>
            </a:br>
            <a:endParaRPr lang="it-IT" dirty="0"/>
          </a:p>
          <a:p>
            <a:pPr algn="just"/>
            <a:r>
              <a:rPr lang="it-IT" sz="44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Lo </a:t>
            </a:r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scambio viene prioritariamente effettuato attraverso la condivisione su una mailing list. </a:t>
            </a:r>
            <a:endParaRPr lang="it-IT" sz="4400" b="1" i="1" dirty="0" smtClean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just"/>
            <a:endParaRPr lang="it-IT" sz="44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just"/>
            <a:r>
              <a:rPr lang="it-IT" sz="44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La realizzazione dei progetti invece, prevede l’adesione su base volontaria, a gruppi di lavoro che, sempre prioritariamente on line, perseguono </a:t>
            </a:r>
            <a:r>
              <a:rPr lang="it-IT" sz="44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l’obiettivo.</a:t>
            </a:r>
            <a:endParaRPr lang="it-IT" sz="44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6" y="570751"/>
            <a:ext cx="4578822" cy="17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58" y="439162"/>
            <a:ext cx="4578822" cy="17246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9121" y="300446"/>
            <a:ext cx="16811897" cy="9274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58" y="591562"/>
            <a:ext cx="4578822" cy="172469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392" y="3377217"/>
            <a:ext cx="163873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Attualmente il Gruppo SAI conta la partecipazione onorevole del</a:t>
            </a:r>
            <a:r>
              <a:rPr lang="it-IT" sz="3600" dirty="0">
                <a:solidFill>
                  <a:srgbClr val="AC0000"/>
                </a:solidFill>
                <a:latin typeface="Biancoenero Regular" panose="020B0503020000020003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it-IT" sz="4800" b="1" i="1" dirty="0">
                <a:solidFill>
                  <a:srgbClr val="002060"/>
                </a:solidFill>
                <a:latin typeface="Biancoenero Regular" panose="020B0503020000020003" pitchFamily="34" charset="0"/>
              </a:rPr>
              <a:t>Professore Lucio </a:t>
            </a:r>
            <a:r>
              <a:rPr lang="it-IT" sz="4800" b="1" i="1" dirty="0" err="1">
                <a:solidFill>
                  <a:srgbClr val="002060"/>
                </a:solidFill>
                <a:latin typeface="Biancoenero Regular" panose="020B0503020000020003" pitchFamily="34" charset="0"/>
              </a:rPr>
              <a:t>Cottini</a:t>
            </a:r>
            <a:r>
              <a:rPr lang="it-IT" sz="3600" dirty="0">
                <a:solidFill>
                  <a:srgbClr val="AC0000"/>
                </a:solidFill>
                <a:latin typeface="Biancoenero Regular" panose="020B0503020000020003" pitchFamily="34" charset="0"/>
              </a:rPr>
              <a:t>  </a:t>
            </a:r>
          </a:p>
          <a:p>
            <a:pPr algn="ctr"/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Ordinario di Didattica e Pedagogia Speciale, Università di Udine, </a:t>
            </a:r>
          </a:p>
          <a:p>
            <a:pPr algn="ctr"/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Presidente della Società Italiana di Pedagogia Speciale (</a:t>
            </a:r>
            <a:r>
              <a:rPr lang="it-IT" sz="2800" b="1" i="1" dirty="0" err="1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SIPeS</a:t>
            </a:r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) </a:t>
            </a:r>
          </a:p>
          <a:p>
            <a:pPr algn="ctr"/>
            <a:r>
              <a:rPr lang="it-IT" sz="2800" b="1" i="1" dirty="0">
                <a:solidFill>
                  <a:schemeClr val="accent6">
                    <a:lumMod val="50000"/>
                  </a:schemeClr>
                </a:solidFill>
                <a:latin typeface="Biancoenero Regular" panose="020B0503020000020003" pitchFamily="34" charset="0"/>
              </a:rPr>
              <a:t>e membro del Comitato Scientifico Inclusione Scuola della, </a:t>
            </a:r>
          </a:p>
          <a:p>
            <a:pPr algn="ctr"/>
            <a:endParaRPr lang="it-IT" sz="3200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3200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3200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3200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3200" b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che ci ha onorato del Patrocinio e che ringraziamo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33" y="6676917"/>
            <a:ext cx="3714869" cy="13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58000">
              <a:srgbClr val="005696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7003" y="439162"/>
            <a:ext cx="16436128" cy="92332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  <a:p>
            <a:pPr algn="ctr">
              <a:lnSpc>
                <a:spcPct val="150000"/>
              </a:lnSpc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56764" y="1060470"/>
            <a:ext cx="1529660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100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algn="ctr"/>
            <a:r>
              <a:rPr lang="it-IT" sz="3200" b="1" dirty="0">
                <a:solidFill>
                  <a:srgbClr val="8E0000"/>
                </a:solidFill>
                <a:latin typeface="Biancoenero Regular" panose="020B0503020000020003" pitchFamily="34" charset="0"/>
              </a:rPr>
              <a:t>ed</a:t>
            </a:r>
          </a:p>
          <a:p>
            <a:pPr algn="ctr"/>
            <a:r>
              <a:rPr lang="it-IT" sz="4800" b="1" i="1" dirty="0">
                <a:solidFill>
                  <a:srgbClr val="002060"/>
                </a:solidFill>
                <a:latin typeface="Biancoenero Regular" panose="020B0503020000020003" pitchFamily="34" charset="0"/>
              </a:rPr>
              <a:t>Elisabetta </a:t>
            </a:r>
            <a:r>
              <a:rPr lang="it-IT" sz="4800" b="1" i="1" dirty="0" err="1">
                <a:solidFill>
                  <a:srgbClr val="002060"/>
                </a:solidFill>
                <a:latin typeface="Biancoenero Regular" panose="020B0503020000020003" pitchFamily="34" charset="0"/>
              </a:rPr>
              <a:t>Scuotto</a:t>
            </a:r>
            <a:endParaRPr lang="it-IT" sz="4800" b="1" i="1" dirty="0">
              <a:solidFill>
                <a:srgbClr val="002060"/>
              </a:solidFill>
              <a:latin typeface="Biancoenero Regular" panose="020B0503020000020003" pitchFamily="34" charset="0"/>
            </a:endParaRPr>
          </a:p>
          <a:p>
            <a:pPr algn="ctr"/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Biancoenero Regular" panose="020B0503020000020003" pitchFamily="34" charset="0"/>
              </a:rPr>
              <a:t>Coordinatrice Responsabile Sportello Informativo e Biblioteca Specializzata</a:t>
            </a:r>
          </a:p>
          <a:p>
            <a:pPr algn="ctr"/>
            <a:r>
              <a:rPr lang="it-IT" sz="2400" b="1" i="1" dirty="0">
                <a:solidFill>
                  <a:schemeClr val="accent6">
                    <a:lumMod val="75000"/>
                  </a:schemeClr>
                </a:solidFill>
                <a:latin typeface="Biancoenero Regular" panose="020B0503020000020003" pitchFamily="34" charset="0"/>
              </a:rPr>
              <a:t>Centro Servizi Autismo V Circolo PC</a:t>
            </a:r>
          </a:p>
          <a:p>
            <a:pPr algn="ctr"/>
            <a:endParaRPr lang="it-IT" sz="2000" dirty="0">
              <a:solidFill>
                <a:srgbClr val="C00000"/>
              </a:solidFill>
              <a:latin typeface="Biancoenero Regular" panose="020B0503020000020003" pitchFamily="34" charset="0"/>
            </a:endParaRPr>
          </a:p>
          <a:p>
            <a:pPr algn="just"/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c</a:t>
            </a:r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he fornisce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al </a:t>
            </a:r>
            <a:r>
              <a:rPr lang="it-IT" sz="4000" b="1" i="1" dirty="0" smtClean="0">
                <a:solidFill>
                  <a:srgbClr val="008BBC"/>
                </a:solidFill>
                <a:latin typeface="Biancoenero Regular" panose="020B0503020000020003" pitchFamily="34" charset="0"/>
              </a:rPr>
              <a:t>SAI</a:t>
            </a:r>
            <a:r>
              <a:rPr lang="it-IT" sz="4000" b="1" i="1" dirty="0" smtClean="0">
                <a:solidFill>
                  <a:srgbClr val="8E0000"/>
                </a:solidFill>
                <a:latin typeface="Biancoenero Regular" panose="020B0503020000020003" pitchFamily="34" charset="0"/>
              </a:rPr>
              <a:t>,</a:t>
            </a:r>
            <a:r>
              <a:rPr lang="it-IT" sz="4000" b="1" i="1" dirty="0" smtClean="0">
                <a:solidFill>
                  <a:srgbClr val="008BBC"/>
                </a:solidFill>
                <a:latin typeface="Biancoenero Regular" panose="020B0503020000020003" pitchFamily="34" charset="0"/>
              </a:rPr>
              <a:t>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nell’ambito del proprio lavoro o su base Volontaria: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Supporto Tecnico per l’editing dei progetti,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Contributi per la Documentazione e la Ricerca ON LINE,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Pubblicazione – </a:t>
            </a:r>
            <a:r>
              <a:rPr lang="it-IT" sz="4000" b="1" i="1" dirty="0" err="1">
                <a:solidFill>
                  <a:srgbClr val="AC0000"/>
                </a:solidFill>
                <a:latin typeface="Biancoenero Regular" panose="020B0503020000020003" pitchFamily="34" charset="0"/>
              </a:rPr>
              <a:t>Linkaggio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 sul proprio 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  <a:hlinkClick r:id="rId2"/>
              </a:rPr>
              <a:t>Sito</a:t>
            </a:r>
            <a:r>
              <a:rPr lang="it-IT" sz="4000" b="1" i="1" dirty="0">
                <a:solidFill>
                  <a:srgbClr val="AC0000"/>
                </a:solidFill>
                <a:latin typeface="Biancoenero Regular" panose="020B0503020000020003" pitchFamily="34" charset="0"/>
              </a:rPr>
              <a:t> di alcune iniziative condivise in rete con diverse </a:t>
            </a:r>
            <a:r>
              <a:rPr lang="it-IT" sz="4000" b="1" i="1" dirty="0" smtClean="0">
                <a:solidFill>
                  <a:srgbClr val="0070C0"/>
                </a:solidFill>
                <a:latin typeface="Biancoenero Regular" panose="020B0503020000020003" pitchFamily="34" charset="0"/>
              </a:rPr>
              <a:t>Realtà Territoriali </a:t>
            </a:r>
            <a:r>
              <a:rPr lang="it-IT" sz="4000" b="1" i="1" dirty="0" smtClean="0">
                <a:solidFill>
                  <a:srgbClr val="AC0000"/>
                </a:solidFill>
                <a:latin typeface="Biancoenero Regular" panose="020B0503020000020003" pitchFamily="34" charset="0"/>
              </a:rPr>
              <a:t>nell’ottica di:</a:t>
            </a:r>
            <a:endParaRPr lang="it-IT" sz="4000" b="1" i="1" dirty="0">
              <a:solidFill>
                <a:srgbClr val="AC0000"/>
              </a:solidFill>
              <a:latin typeface="Biancoenero Regular" panose="020B0503020000020003" pitchFamily="34" charset="0"/>
            </a:endParaRPr>
          </a:p>
          <a:p>
            <a:pPr algn="ctr"/>
            <a:endParaRPr lang="it-IT" sz="11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3816</TotalTime>
  <Words>588</Words>
  <Application>Microsoft Office PowerPoint</Application>
  <PresentationFormat>Personalizzato</PresentationFormat>
  <Paragraphs>545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Adobe Gothic Std B</vt:lpstr>
      <vt:lpstr>Adobe Heiti Std R</vt:lpstr>
      <vt:lpstr>Algerian</vt:lpstr>
      <vt:lpstr>Arial</vt:lpstr>
      <vt:lpstr>Biancoenero Regular</vt:lpstr>
      <vt:lpstr>book antiqua</vt:lpstr>
      <vt:lpstr>Calibri</vt:lpstr>
      <vt:lpstr>Calibri Light</vt:lpstr>
      <vt:lpstr>Cambria Math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95</cp:revision>
  <dcterms:created xsi:type="dcterms:W3CDTF">2019-03-22T11:07:41Z</dcterms:created>
  <dcterms:modified xsi:type="dcterms:W3CDTF">2019-06-09T12:57:11Z</dcterms:modified>
</cp:coreProperties>
</file>