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ambinieautismo.org/manuale_del_soccorritor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14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4">
                <a:lumMod val="20000"/>
                <a:lumOff val="80000"/>
              </a:schemeClr>
            </a:gs>
            <a:gs pos="98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87679"/>
            <a:ext cx="12192000" cy="980123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Biancoenero Regular" panose="020B0503020000020003" pitchFamily="34" charset="0"/>
              </a:rPr>
              <a:t>Piano di Evacuazione Incendio</a:t>
            </a:r>
            <a:br>
              <a:rPr lang="it-IT" b="1" dirty="0" smtClean="0">
                <a:solidFill>
                  <a:srgbClr val="C00000"/>
                </a:solidFill>
                <a:latin typeface="Biancoenero Regular" panose="020B0503020000020003" pitchFamily="34" charset="0"/>
              </a:rPr>
            </a:br>
            <a:r>
              <a:rPr lang="it-IT" sz="2200" b="1" dirty="0" smtClean="0">
                <a:solidFill>
                  <a:srgbClr val="00B050"/>
                </a:solidFill>
                <a:latin typeface="Biancoenero Regular" panose="020B0503020000020003" pitchFamily="34" charset="0"/>
              </a:rPr>
              <a:t>editing: Elisabetta Scuotto</a:t>
            </a:r>
            <a:endParaRPr lang="it-IT" b="1" dirty="0">
              <a:solidFill>
                <a:srgbClr val="00B050"/>
              </a:solidFill>
              <a:latin typeface="Biancoenero Regular" panose="020B0503020000020003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1681798"/>
            <a:ext cx="11201400" cy="1655762"/>
          </a:xfrm>
          <a:noFill/>
        </p:spPr>
        <p:txBody>
          <a:bodyPr/>
          <a:lstStyle/>
          <a:p>
            <a:r>
              <a:rPr lang="it-IT" sz="2000" dirty="0" smtClean="0">
                <a:solidFill>
                  <a:srgbClr val="002060"/>
                </a:solidFill>
              </a:rPr>
              <a:t>Proposte grafiche per la strutturazione di una Agenda Visiva nel contesto scolastico sulla base di: 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988" y="2178442"/>
            <a:ext cx="2818270" cy="3964849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804160" y="6488668"/>
            <a:ext cx="6583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https://www.bambinieautismo.org/manuale_del_soccorritore.pdf</a:t>
            </a:r>
          </a:p>
        </p:txBody>
      </p:sp>
      <p:sp>
        <p:nvSpPr>
          <p:cNvPr id="6" name="Fumetto 4 5"/>
          <p:cNvSpPr/>
          <p:nvPr/>
        </p:nvSpPr>
        <p:spPr>
          <a:xfrm>
            <a:off x="5027538" y="2509679"/>
            <a:ext cx="6783355" cy="3373272"/>
          </a:xfrm>
          <a:prstGeom prst="cloudCallout">
            <a:avLst>
              <a:gd name="adj1" fmla="val 53380"/>
              <a:gd name="adj2" fmla="val 65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</a:rPr>
              <a:t>V</a:t>
            </a:r>
            <a:r>
              <a:rPr lang="it-IT" dirty="0" smtClean="0">
                <a:solidFill>
                  <a:srgbClr val="C00000"/>
                </a:solidFill>
              </a:rPr>
              <a:t>ademecum</a:t>
            </a:r>
            <a:r>
              <a:rPr lang="it-IT" dirty="0">
                <a:solidFill>
                  <a:srgbClr val="C00000"/>
                </a:solidFill>
              </a:rPr>
              <a:t>, elaborato dal Comando Provinciale dei Vigili del fuoco di Pordenone in collaborazione con la Fondazione Bambini e Autismo ONLUS, è rivolto agli operatori che devono intervenire in situazioni di emergenza, per agevolarne l’attività a fronte di persone che hanno una disabilità molto particolare quale è l’autismo.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laborazione 33"/>
          <p:cNvSpPr/>
          <p:nvPr/>
        </p:nvSpPr>
        <p:spPr>
          <a:xfrm>
            <a:off x="4397092" y="2063773"/>
            <a:ext cx="3600000" cy="36000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6" name="Immagin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7019" y="2099001"/>
            <a:ext cx="3580073" cy="2538358"/>
          </a:xfrm>
          <a:prstGeom prst="rect">
            <a:avLst/>
          </a:prstGeom>
        </p:spPr>
      </p:pic>
      <p:sp>
        <p:nvSpPr>
          <p:cNvPr id="4" name="Elaborazione 3"/>
          <p:cNvSpPr/>
          <p:nvPr/>
        </p:nvSpPr>
        <p:spPr>
          <a:xfrm>
            <a:off x="245699" y="239208"/>
            <a:ext cx="3600000" cy="36000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Foto M. in classe che lavora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Elaborazione 6"/>
          <p:cNvSpPr/>
          <p:nvPr/>
        </p:nvSpPr>
        <p:spPr>
          <a:xfrm>
            <a:off x="245699" y="3551498"/>
            <a:ext cx="3600000" cy="29613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1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19" name="Elaborazione 18"/>
          <p:cNvSpPr/>
          <p:nvPr/>
        </p:nvSpPr>
        <p:spPr>
          <a:xfrm>
            <a:off x="233261" y="6270171"/>
            <a:ext cx="1073025" cy="194971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1" y="487483"/>
            <a:ext cx="3269180" cy="2114751"/>
          </a:xfrm>
          <a:prstGeom prst="rect">
            <a:avLst/>
          </a:prstGeom>
        </p:spPr>
      </p:pic>
      <p:sp>
        <p:nvSpPr>
          <p:cNvPr id="30" name="Rettangolo 29"/>
          <p:cNvSpPr/>
          <p:nvPr/>
        </p:nvSpPr>
        <p:spPr>
          <a:xfrm>
            <a:off x="678978" y="2947494"/>
            <a:ext cx="2733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SIAMO IN CLASSE</a:t>
            </a:r>
            <a:endParaRPr lang="it-I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Elaborazione 30"/>
          <p:cNvSpPr/>
          <p:nvPr/>
        </p:nvSpPr>
        <p:spPr>
          <a:xfrm>
            <a:off x="1306286" y="612477"/>
            <a:ext cx="1587384" cy="869081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1388840" y="630859"/>
            <a:ext cx="94448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SCUOLA</a:t>
            </a:r>
            <a:endParaRPr lang="it-IT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Elaborazione 34"/>
          <p:cNvSpPr/>
          <p:nvPr/>
        </p:nvSpPr>
        <p:spPr>
          <a:xfrm>
            <a:off x="4397092" y="5333833"/>
            <a:ext cx="3600000" cy="32987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2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37" name="Immagin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019" y="2080312"/>
            <a:ext cx="762025" cy="803780"/>
          </a:xfrm>
          <a:prstGeom prst="rect">
            <a:avLst/>
          </a:prstGeom>
        </p:spPr>
      </p:pic>
      <p:sp>
        <p:nvSpPr>
          <p:cNvPr id="38" name="Rettangolo 37"/>
          <p:cNvSpPr/>
          <p:nvPr/>
        </p:nvSpPr>
        <p:spPr>
          <a:xfrm>
            <a:off x="4352567" y="4810613"/>
            <a:ext cx="35784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PERICOLO DI INCENDIO</a:t>
            </a:r>
            <a:endParaRPr lang="it-IT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5977216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it-IT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Elaborazione 39"/>
          <p:cNvSpPr/>
          <p:nvPr/>
        </p:nvSpPr>
        <p:spPr>
          <a:xfrm>
            <a:off x="8365920" y="158185"/>
            <a:ext cx="3600000" cy="36000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Elaborazione 40"/>
          <p:cNvSpPr/>
          <p:nvPr/>
        </p:nvSpPr>
        <p:spPr>
          <a:xfrm>
            <a:off x="8365920" y="3335514"/>
            <a:ext cx="3600000" cy="431968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3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42" name="Immagine 41"/>
          <p:cNvPicPr>
            <a:picLocks noChangeAspect="1"/>
          </p:cNvPicPr>
          <p:nvPr/>
        </p:nvPicPr>
        <p:blipFill rotWithShape="1">
          <a:blip r:embed="rId5"/>
          <a:srcRect r="72882"/>
          <a:stretch/>
        </p:blipFill>
        <p:spPr>
          <a:xfrm>
            <a:off x="8867845" y="257755"/>
            <a:ext cx="2648337" cy="2342917"/>
          </a:xfrm>
          <a:prstGeom prst="rect">
            <a:avLst/>
          </a:prstGeom>
        </p:spPr>
      </p:pic>
      <p:sp>
        <p:nvSpPr>
          <p:cNvPr id="44" name="Rettangolo 43"/>
          <p:cNvSpPr/>
          <p:nvPr/>
        </p:nvSpPr>
        <p:spPr>
          <a:xfrm>
            <a:off x="8610105" y="2407039"/>
            <a:ext cx="31638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SUONO LUNGO</a:t>
            </a:r>
          </a:p>
          <a:p>
            <a:pPr algn="ctr"/>
            <a:r>
              <a:rPr lang="it-IT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DELLA CAMPANELLA</a:t>
            </a:r>
            <a:endParaRPr lang="it-IT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924971" y="5837027"/>
            <a:ext cx="4342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 smtClean="0">
                <a:solidFill>
                  <a:srgbClr val="0070C0"/>
                </a:solidFill>
              </a:rPr>
              <a:t>Fonte immagine</a:t>
            </a:r>
          </a:p>
          <a:p>
            <a:pPr algn="ctr"/>
            <a:r>
              <a:rPr lang="it-IT" sz="1200" dirty="0" smtClean="0">
                <a:solidFill>
                  <a:srgbClr val="C00000"/>
                </a:solidFill>
              </a:rPr>
              <a:t> https</a:t>
            </a:r>
            <a:r>
              <a:rPr lang="it-IT" sz="1200" dirty="0">
                <a:solidFill>
                  <a:srgbClr val="C00000"/>
                </a:solidFill>
              </a:rPr>
              <a:t>://www.bambinieautismo.org/manuale_del_soccorritore.pdf</a:t>
            </a:r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aborazione 18"/>
          <p:cNvSpPr/>
          <p:nvPr/>
        </p:nvSpPr>
        <p:spPr>
          <a:xfrm>
            <a:off x="233261" y="6270171"/>
            <a:ext cx="1073025" cy="194971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5977216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it-IT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Elaborazione 47"/>
          <p:cNvSpPr/>
          <p:nvPr/>
        </p:nvSpPr>
        <p:spPr>
          <a:xfrm>
            <a:off x="478056" y="375974"/>
            <a:ext cx="3600000" cy="36000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Elaborazione 48"/>
          <p:cNvSpPr/>
          <p:nvPr/>
        </p:nvSpPr>
        <p:spPr>
          <a:xfrm>
            <a:off x="478056" y="3613666"/>
            <a:ext cx="3600000" cy="372664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4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50" name="Immagin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72" y="762905"/>
            <a:ext cx="3209955" cy="2183083"/>
          </a:xfrm>
          <a:prstGeom prst="rect">
            <a:avLst/>
          </a:prstGeom>
        </p:spPr>
      </p:pic>
      <p:sp>
        <p:nvSpPr>
          <p:cNvPr id="51" name="Rettangolo 50"/>
          <p:cNvSpPr/>
          <p:nvPr/>
        </p:nvSpPr>
        <p:spPr>
          <a:xfrm>
            <a:off x="900644" y="3037129"/>
            <a:ext cx="28920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BASTA LAVORARE</a:t>
            </a:r>
          </a:p>
          <a:p>
            <a:endParaRPr lang="it-IT" sz="1200" dirty="0"/>
          </a:p>
        </p:txBody>
      </p:sp>
      <p:sp>
        <p:nvSpPr>
          <p:cNvPr id="54" name="Elaborazione 53"/>
          <p:cNvSpPr/>
          <p:nvPr/>
        </p:nvSpPr>
        <p:spPr>
          <a:xfrm>
            <a:off x="4456693" y="2759633"/>
            <a:ext cx="3600000" cy="36000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Elaborazione 54"/>
          <p:cNvSpPr/>
          <p:nvPr/>
        </p:nvSpPr>
        <p:spPr>
          <a:xfrm>
            <a:off x="4431035" y="6055524"/>
            <a:ext cx="3625658" cy="303375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5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53" name="Immagine 52"/>
          <p:cNvPicPr>
            <a:picLocks noChangeAspect="1"/>
          </p:cNvPicPr>
          <p:nvPr/>
        </p:nvPicPr>
        <p:blipFill rotWithShape="1">
          <a:blip r:embed="rId3"/>
          <a:srcRect b="18399"/>
          <a:stretch/>
        </p:blipFill>
        <p:spPr>
          <a:xfrm>
            <a:off x="4781474" y="3217170"/>
            <a:ext cx="3205873" cy="2361948"/>
          </a:xfrm>
          <a:prstGeom prst="rect">
            <a:avLst/>
          </a:prstGeom>
        </p:spPr>
      </p:pic>
      <p:sp>
        <p:nvSpPr>
          <p:cNvPr id="56" name="Rettangolo 55"/>
          <p:cNvSpPr/>
          <p:nvPr/>
        </p:nvSpPr>
        <p:spPr>
          <a:xfrm>
            <a:off x="4667914" y="5536007"/>
            <a:ext cx="34329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</a:rPr>
              <a:t>USCIAMO DALL’AULA</a:t>
            </a:r>
            <a:r>
              <a:rPr lang="it-IT" sz="2800" dirty="0" smtClean="0">
                <a:latin typeface="Arial" panose="020B0604020202020204" pitchFamily="34" charset="0"/>
              </a:rPr>
              <a:t> </a:t>
            </a:r>
            <a:endParaRPr lang="it-IT" sz="2800" dirty="0" smtClean="0"/>
          </a:p>
          <a:p>
            <a:endParaRPr lang="it-IT" sz="1200" dirty="0"/>
          </a:p>
        </p:txBody>
      </p:sp>
      <p:pic>
        <p:nvPicPr>
          <p:cNvPr id="52" name="Immagine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2981" y="2788476"/>
            <a:ext cx="673974" cy="894984"/>
          </a:xfrm>
          <a:prstGeom prst="rect">
            <a:avLst/>
          </a:prstGeom>
        </p:spPr>
      </p:pic>
      <p:sp>
        <p:nvSpPr>
          <p:cNvPr id="57" name="Elaborazione 56"/>
          <p:cNvSpPr/>
          <p:nvPr/>
        </p:nvSpPr>
        <p:spPr>
          <a:xfrm>
            <a:off x="8470719" y="205936"/>
            <a:ext cx="3600000" cy="36000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it-IT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it-IT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it-IT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SEGUIAMO LE INDICAZIONI DI SFOLLAMENTO</a:t>
            </a:r>
            <a:endParaRPr lang="it-IT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Elaborazione 57"/>
          <p:cNvSpPr/>
          <p:nvPr/>
        </p:nvSpPr>
        <p:spPr>
          <a:xfrm>
            <a:off x="8470719" y="3432524"/>
            <a:ext cx="3600000" cy="375857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6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59" name="Immagin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843" y="375974"/>
            <a:ext cx="2865018" cy="2298694"/>
          </a:xfrm>
          <a:prstGeom prst="rect">
            <a:avLst/>
          </a:prstGeom>
        </p:spPr>
      </p:pic>
      <p:pic>
        <p:nvPicPr>
          <p:cNvPr id="60" name="Immagine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719" y="205936"/>
            <a:ext cx="1096507" cy="745786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57" y="384964"/>
            <a:ext cx="944862" cy="944862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2913468" y="6424461"/>
            <a:ext cx="6365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 smtClean="0">
                <a:solidFill>
                  <a:srgbClr val="0070C0"/>
                </a:solidFill>
              </a:rPr>
              <a:t>Fonte immagine</a:t>
            </a:r>
            <a:r>
              <a:rPr lang="it-IT" sz="12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it-IT" sz="1200" dirty="0" smtClean="0">
                <a:solidFill>
                  <a:srgbClr val="C00000"/>
                </a:solidFill>
              </a:rPr>
              <a:t>https</a:t>
            </a:r>
            <a:r>
              <a:rPr lang="it-IT" sz="1200" dirty="0">
                <a:solidFill>
                  <a:srgbClr val="C00000"/>
                </a:solidFill>
              </a:rPr>
              <a:t>://www.bambinieautismo.org/manuale_del_soccorritore.pdf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101808" y="4040802"/>
            <a:ext cx="4342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 smtClean="0">
                <a:solidFill>
                  <a:srgbClr val="0070C0"/>
                </a:solidFill>
              </a:rPr>
              <a:t>Fonte immagine</a:t>
            </a:r>
          </a:p>
          <a:p>
            <a:pPr algn="ctr"/>
            <a:r>
              <a:rPr lang="it-IT" sz="1200" dirty="0" smtClean="0">
                <a:solidFill>
                  <a:srgbClr val="C00000"/>
                </a:solidFill>
              </a:rPr>
              <a:t> https</a:t>
            </a:r>
            <a:r>
              <a:rPr lang="it-IT" sz="1200" dirty="0">
                <a:solidFill>
                  <a:srgbClr val="C00000"/>
                </a:solidFill>
              </a:rPr>
              <a:t>://www.bambinieautismo.org/manuale_del_soccorritore.pdf</a:t>
            </a:r>
          </a:p>
        </p:txBody>
      </p:sp>
    </p:spTree>
    <p:extLst>
      <p:ext uri="{BB962C8B-B14F-4D97-AF65-F5344CB8AC3E}">
        <p14:creationId xmlns:p14="http://schemas.microsoft.com/office/powerpoint/2010/main" val="83256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aborazione 18"/>
          <p:cNvSpPr/>
          <p:nvPr/>
        </p:nvSpPr>
        <p:spPr>
          <a:xfrm>
            <a:off x="233261" y="6270171"/>
            <a:ext cx="1073025" cy="194971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Elaborazione 48"/>
          <p:cNvSpPr/>
          <p:nvPr/>
        </p:nvSpPr>
        <p:spPr>
          <a:xfrm>
            <a:off x="261371" y="234929"/>
            <a:ext cx="3600000" cy="36000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Elaborazione 49"/>
          <p:cNvSpPr/>
          <p:nvPr/>
        </p:nvSpPr>
        <p:spPr>
          <a:xfrm>
            <a:off x="233261" y="3460830"/>
            <a:ext cx="3612438" cy="378379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7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42" name="Immagin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00" y="277451"/>
            <a:ext cx="677681" cy="672841"/>
          </a:xfrm>
          <a:prstGeom prst="rect">
            <a:avLst/>
          </a:prstGeom>
        </p:spPr>
      </p:pic>
      <p:sp>
        <p:nvSpPr>
          <p:cNvPr id="52" name="Elaborazione 51"/>
          <p:cNvSpPr/>
          <p:nvPr/>
        </p:nvSpPr>
        <p:spPr>
          <a:xfrm>
            <a:off x="4195719" y="2670171"/>
            <a:ext cx="3600000" cy="36000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Elaborazione 52"/>
          <p:cNvSpPr/>
          <p:nvPr/>
        </p:nvSpPr>
        <p:spPr>
          <a:xfrm>
            <a:off x="4195719" y="5891794"/>
            <a:ext cx="3600000" cy="378377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8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69773" y="2867573"/>
            <a:ext cx="2569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ANDIAMO AL</a:t>
            </a:r>
          </a:p>
          <a:p>
            <a:pPr algn="ctr"/>
            <a:r>
              <a:rPr lang="it-IT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PUNTO DI RACCOLTA</a:t>
            </a:r>
            <a:endParaRPr lang="it-IT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5492092" y="5368572"/>
            <a:ext cx="1324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BRAVO!</a:t>
            </a:r>
            <a:endParaRPr lang="it-IT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320" y="2933115"/>
            <a:ext cx="2306796" cy="2306796"/>
          </a:xfrm>
          <a:prstGeom prst="rect">
            <a:avLst/>
          </a:prstGeom>
        </p:spPr>
      </p:pic>
      <p:pic>
        <p:nvPicPr>
          <p:cNvPr id="55" name="Immagine 5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" r="4931" b="21976"/>
          <a:stretch/>
        </p:blipFill>
        <p:spPr>
          <a:xfrm>
            <a:off x="1007691" y="544701"/>
            <a:ext cx="2422244" cy="2318592"/>
          </a:xfrm>
          <a:prstGeom prst="rect">
            <a:avLst/>
          </a:prstGeom>
        </p:spPr>
      </p:pic>
      <p:sp>
        <p:nvSpPr>
          <p:cNvPr id="3" name="Freccia in giù 2"/>
          <p:cNvSpPr/>
          <p:nvPr/>
        </p:nvSpPr>
        <p:spPr>
          <a:xfrm>
            <a:off x="1725901" y="842673"/>
            <a:ext cx="270588" cy="37439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Elaborazione 12"/>
          <p:cNvSpPr/>
          <p:nvPr/>
        </p:nvSpPr>
        <p:spPr>
          <a:xfrm>
            <a:off x="8130067" y="360506"/>
            <a:ext cx="3600000" cy="36000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Foto M. in classe che lavora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Elaborazione 13"/>
          <p:cNvSpPr/>
          <p:nvPr/>
        </p:nvSpPr>
        <p:spPr>
          <a:xfrm>
            <a:off x="8130067" y="3672796"/>
            <a:ext cx="3600000" cy="29613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9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8231014" y="3068792"/>
            <a:ext cx="33981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TORNIAMO IN CLASSE</a:t>
            </a:r>
            <a:endParaRPr lang="it-I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477" y="748542"/>
            <a:ext cx="3269180" cy="2114751"/>
          </a:xfrm>
          <a:prstGeom prst="rect">
            <a:avLst/>
          </a:prstGeom>
        </p:spPr>
      </p:pic>
      <p:sp>
        <p:nvSpPr>
          <p:cNvPr id="16" name="Elaborazione 15"/>
          <p:cNvSpPr/>
          <p:nvPr/>
        </p:nvSpPr>
        <p:spPr>
          <a:xfrm>
            <a:off x="9234055" y="845568"/>
            <a:ext cx="1587384" cy="869081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9338521" y="950292"/>
            <a:ext cx="94448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SCUOLA</a:t>
            </a:r>
            <a:endParaRPr lang="it-IT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75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158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Biancoenero Regular</vt:lpstr>
      <vt:lpstr>Calibri</vt:lpstr>
      <vt:lpstr>Calibri Light</vt:lpstr>
      <vt:lpstr>Office Theme</vt:lpstr>
      <vt:lpstr>Piano di Evacuazione Incendio editing: Elisabetta Scuotto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25</cp:revision>
  <dcterms:created xsi:type="dcterms:W3CDTF">2020-11-30T14:59:38Z</dcterms:created>
  <dcterms:modified xsi:type="dcterms:W3CDTF">2020-12-15T20:10:45Z</dcterms:modified>
</cp:coreProperties>
</file>